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-28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6"/>
          <p:cNvSpPr>
            <a:spLocks/>
          </p:cNvSpPr>
          <p:nvPr/>
        </p:nvSpPr>
        <p:spPr bwMode="auto">
          <a:xfrm>
            <a:off x="0" y="4324350"/>
            <a:ext cx="1744663" cy="777875"/>
          </a:xfrm>
          <a:custGeom>
            <a:avLst/>
            <a:gdLst>
              <a:gd name="T0" fmla="*/ 287 w 372"/>
              <a:gd name="T1" fmla="*/ 166 h 166"/>
              <a:gd name="T2" fmla="*/ 293 w 372"/>
              <a:gd name="T3" fmla="*/ 164 h 166"/>
              <a:gd name="T4" fmla="*/ 294 w 372"/>
              <a:gd name="T5" fmla="*/ 163 h 166"/>
              <a:gd name="T6" fmla="*/ 370 w 372"/>
              <a:gd name="T7" fmla="*/ 87 h 166"/>
              <a:gd name="T8" fmla="*/ 370 w 372"/>
              <a:gd name="T9" fmla="*/ 78 h 166"/>
              <a:gd name="T10" fmla="*/ 294 w 372"/>
              <a:gd name="T11" fmla="*/ 3 h 166"/>
              <a:gd name="T12" fmla="*/ 293 w 372"/>
              <a:gd name="T13" fmla="*/ 2 h 166"/>
              <a:gd name="T14" fmla="*/ 287 w 372"/>
              <a:gd name="T15" fmla="*/ 0 h 166"/>
              <a:gd name="T16" fmla="*/ 0 w 372"/>
              <a:gd name="T17" fmla="*/ 0 h 166"/>
              <a:gd name="T18" fmla="*/ 0 w 372"/>
              <a:gd name="T19" fmla="*/ 166 h 166"/>
              <a:gd name="T20" fmla="*/ 287 w 372"/>
              <a:gd name="T21" fmla="*/ 166 h 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AFCCFF-211C-40B8-8F6F-C87B0E9C71DB}" type="datetimeFigureOut">
              <a:rPr lang="ru-RU"/>
              <a:pPr>
                <a:defRPr/>
              </a:pPr>
              <a:t>03.09.2026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3" y="4529138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2499C5-ED26-4DC1-A92F-4ED57E7E76A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99727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3178175"/>
            <a:ext cx="1589088" cy="508000"/>
          </a:xfrm>
          <a:custGeom>
            <a:avLst/>
            <a:gdLst>
              <a:gd name="T0" fmla="*/ 9248 w 9248"/>
              <a:gd name="T1" fmla="*/ 4701 h 10000"/>
              <a:gd name="T2" fmla="*/ 7915 w 9248"/>
              <a:gd name="T3" fmla="*/ 188 h 10000"/>
              <a:gd name="T4" fmla="*/ 7886 w 9248"/>
              <a:gd name="T5" fmla="*/ 94 h 10000"/>
              <a:gd name="T6" fmla="*/ 7803 w 9248"/>
              <a:gd name="T7" fmla="*/ 0 h 10000"/>
              <a:gd name="T8" fmla="*/ 7275 w 9248"/>
              <a:gd name="T9" fmla="*/ 0 h 10000"/>
              <a:gd name="T10" fmla="*/ 0 w 9248"/>
              <a:gd name="T11" fmla="*/ 70 h 10000"/>
              <a:gd name="T12" fmla="*/ 25 w 9248"/>
              <a:gd name="T13" fmla="*/ 10000 h 10000"/>
              <a:gd name="T14" fmla="*/ 7275 w 9248"/>
              <a:gd name="T15" fmla="*/ 9966 h 10000"/>
              <a:gd name="T16" fmla="*/ 7803 w 9248"/>
              <a:gd name="T17" fmla="*/ 9966 h 10000"/>
              <a:gd name="T18" fmla="*/ 7886 w 9248"/>
              <a:gd name="T19" fmla="*/ 9872 h 10000"/>
              <a:gd name="T20" fmla="*/ 7915 w 9248"/>
              <a:gd name="T21" fmla="*/ 9778 h 10000"/>
              <a:gd name="T22" fmla="*/ 9248 w 9248"/>
              <a:gd name="T23" fmla="*/ 5265 h 10000"/>
              <a:gd name="T24" fmla="*/ 9248 w 9248"/>
              <a:gd name="T25" fmla="*/ 4701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09D85-2E5A-4286-B817-C1CD8CE22507}" type="datetimeFigureOut">
              <a:rPr lang="ru-RU"/>
              <a:pPr>
                <a:defRPr/>
              </a:pPr>
              <a:t>03.09.2026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3" y="3244850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3EC98B-F6CE-4A5F-87FB-2712BF2F105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805503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3178175"/>
            <a:ext cx="1589088" cy="508000"/>
          </a:xfrm>
          <a:custGeom>
            <a:avLst/>
            <a:gdLst>
              <a:gd name="T0" fmla="*/ 9248 w 9248"/>
              <a:gd name="T1" fmla="*/ 4701 h 10000"/>
              <a:gd name="T2" fmla="*/ 7915 w 9248"/>
              <a:gd name="T3" fmla="*/ 188 h 10000"/>
              <a:gd name="T4" fmla="*/ 7886 w 9248"/>
              <a:gd name="T5" fmla="*/ 94 h 10000"/>
              <a:gd name="T6" fmla="*/ 7803 w 9248"/>
              <a:gd name="T7" fmla="*/ 0 h 10000"/>
              <a:gd name="T8" fmla="*/ 7275 w 9248"/>
              <a:gd name="T9" fmla="*/ 0 h 10000"/>
              <a:gd name="T10" fmla="*/ 0 w 9248"/>
              <a:gd name="T11" fmla="*/ 70 h 10000"/>
              <a:gd name="T12" fmla="*/ 25 w 9248"/>
              <a:gd name="T13" fmla="*/ 10000 h 10000"/>
              <a:gd name="T14" fmla="*/ 7275 w 9248"/>
              <a:gd name="T15" fmla="*/ 9966 h 10000"/>
              <a:gd name="T16" fmla="*/ 7803 w 9248"/>
              <a:gd name="T17" fmla="*/ 9966 h 10000"/>
              <a:gd name="T18" fmla="*/ 7886 w 9248"/>
              <a:gd name="T19" fmla="*/ 9872 h 10000"/>
              <a:gd name="T20" fmla="*/ 7915 w 9248"/>
              <a:gd name="T21" fmla="*/ 9778 h 10000"/>
              <a:gd name="T22" fmla="*/ 9248 w 9248"/>
              <a:gd name="T23" fmla="*/ 5265 h 10000"/>
              <a:gd name="T24" fmla="*/ 9248 w 9248"/>
              <a:gd name="T25" fmla="*/ 4701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" name="TextBox 36"/>
          <p:cNvSpPr txBox="1">
            <a:spLocks noChangeArrowheads="1"/>
          </p:cNvSpPr>
          <p:nvPr/>
        </p:nvSpPr>
        <p:spPr bwMode="auto">
          <a:xfrm>
            <a:off x="2466975" y="647700"/>
            <a:ext cx="6096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r>
              <a:rPr lang="en-US" sz="8000">
                <a:solidFill>
                  <a:schemeClr val="accent1"/>
                </a:solidFill>
                <a:latin typeface="Arial" charset="0"/>
              </a:rPr>
              <a:t>“</a:t>
            </a:r>
          </a:p>
        </p:txBody>
      </p:sp>
      <p:sp>
        <p:nvSpPr>
          <p:cNvPr id="7" name="TextBox 37"/>
          <p:cNvSpPr txBox="1">
            <a:spLocks noChangeArrowheads="1"/>
          </p:cNvSpPr>
          <p:nvPr/>
        </p:nvSpPr>
        <p:spPr bwMode="auto">
          <a:xfrm>
            <a:off x="11114088" y="2905125"/>
            <a:ext cx="609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r>
              <a:rPr lang="en-US" sz="8000">
                <a:solidFill>
                  <a:schemeClr val="accent1"/>
                </a:solidFill>
                <a:latin typeface="Arial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5F95AD-E7CA-461F-9D4A-B0429F4D5C64}" type="datetimeFigureOut">
              <a:rPr lang="ru-RU"/>
              <a:pPr>
                <a:defRPr/>
              </a:pPr>
              <a:t>03.09.2026</a:t>
            </a:fld>
            <a:endParaRPr lang="ru-RU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531813" y="3244850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3A9A6C-DC8F-436E-ACF5-92CC0CF30C0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651043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>
              <a:gd name="T0" fmla="*/ 9248 w 9248"/>
              <a:gd name="T1" fmla="*/ 4701 h 10000"/>
              <a:gd name="T2" fmla="*/ 7915 w 9248"/>
              <a:gd name="T3" fmla="*/ 188 h 10000"/>
              <a:gd name="T4" fmla="*/ 7886 w 9248"/>
              <a:gd name="T5" fmla="*/ 94 h 10000"/>
              <a:gd name="T6" fmla="*/ 7803 w 9248"/>
              <a:gd name="T7" fmla="*/ 0 h 10000"/>
              <a:gd name="T8" fmla="*/ 7275 w 9248"/>
              <a:gd name="T9" fmla="*/ 0 h 10000"/>
              <a:gd name="T10" fmla="*/ 0 w 9248"/>
              <a:gd name="T11" fmla="*/ 70 h 10000"/>
              <a:gd name="T12" fmla="*/ 25 w 9248"/>
              <a:gd name="T13" fmla="*/ 10000 h 10000"/>
              <a:gd name="T14" fmla="*/ 7275 w 9248"/>
              <a:gd name="T15" fmla="*/ 9966 h 10000"/>
              <a:gd name="T16" fmla="*/ 7803 w 9248"/>
              <a:gd name="T17" fmla="*/ 9966 h 10000"/>
              <a:gd name="T18" fmla="*/ 7886 w 9248"/>
              <a:gd name="T19" fmla="*/ 9872 h 10000"/>
              <a:gd name="T20" fmla="*/ 7915 w 9248"/>
              <a:gd name="T21" fmla="*/ 9778 h 10000"/>
              <a:gd name="T22" fmla="*/ 9248 w 9248"/>
              <a:gd name="T23" fmla="*/ 5265 h 10000"/>
              <a:gd name="T24" fmla="*/ 9248 w 9248"/>
              <a:gd name="T25" fmla="*/ 4701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EDC251-D325-4E7F-AB8C-C2D0799C6B6F}" type="datetimeFigureOut">
              <a:rPr lang="ru-RU"/>
              <a:pPr>
                <a:defRPr/>
              </a:pPr>
              <a:t>03.09.2026</a:t>
            </a:fld>
            <a:endParaRPr lang="ru-RU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2BE1EE-DFBE-403B-912D-28BF4055F31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1006577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>
              <a:gd name="T0" fmla="*/ 9248 w 9248"/>
              <a:gd name="T1" fmla="*/ 4701 h 10000"/>
              <a:gd name="T2" fmla="*/ 7915 w 9248"/>
              <a:gd name="T3" fmla="*/ 188 h 10000"/>
              <a:gd name="T4" fmla="*/ 7886 w 9248"/>
              <a:gd name="T5" fmla="*/ 94 h 10000"/>
              <a:gd name="T6" fmla="*/ 7803 w 9248"/>
              <a:gd name="T7" fmla="*/ 0 h 10000"/>
              <a:gd name="T8" fmla="*/ 7275 w 9248"/>
              <a:gd name="T9" fmla="*/ 0 h 10000"/>
              <a:gd name="T10" fmla="*/ 0 w 9248"/>
              <a:gd name="T11" fmla="*/ 70 h 10000"/>
              <a:gd name="T12" fmla="*/ 25 w 9248"/>
              <a:gd name="T13" fmla="*/ 10000 h 10000"/>
              <a:gd name="T14" fmla="*/ 7275 w 9248"/>
              <a:gd name="T15" fmla="*/ 9966 h 10000"/>
              <a:gd name="T16" fmla="*/ 7803 w 9248"/>
              <a:gd name="T17" fmla="*/ 9966 h 10000"/>
              <a:gd name="T18" fmla="*/ 7886 w 9248"/>
              <a:gd name="T19" fmla="*/ 9872 h 10000"/>
              <a:gd name="T20" fmla="*/ 7915 w 9248"/>
              <a:gd name="T21" fmla="*/ 9778 h 10000"/>
              <a:gd name="T22" fmla="*/ 9248 w 9248"/>
              <a:gd name="T23" fmla="*/ 5265 h 10000"/>
              <a:gd name="T24" fmla="*/ 9248 w 9248"/>
              <a:gd name="T25" fmla="*/ 4701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" name="TextBox 36"/>
          <p:cNvSpPr txBox="1">
            <a:spLocks noChangeArrowheads="1"/>
          </p:cNvSpPr>
          <p:nvPr/>
        </p:nvSpPr>
        <p:spPr bwMode="auto">
          <a:xfrm>
            <a:off x="2466975" y="647700"/>
            <a:ext cx="6096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r>
              <a:rPr lang="en-US" sz="8000">
                <a:solidFill>
                  <a:schemeClr val="accent1"/>
                </a:solidFill>
                <a:latin typeface="Arial" charset="0"/>
              </a:rPr>
              <a:t>“</a:t>
            </a:r>
          </a:p>
        </p:txBody>
      </p:sp>
      <p:sp>
        <p:nvSpPr>
          <p:cNvPr id="7" name="TextBox 37"/>
          <p:cNvSpPr txBox="1">
            <a:spLocks noChangeArrowheads="1"/>
          </p:cNvSpPr>
          <p:nvPr/>
        </p:nvSpPr>
        <p:spPr bwMode="auto">
          <a:xfrm>
            <a:off x="11114088" y="2905125"/>
            <a:ext cx="609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r>
              <a:rPr lang="en-US" sz="8000">
                <a:solidFill>
                  <a:schemeClr val="accent1"/>
                </a:solidFill>
                <a:latin typeface="Arial" charset="0"/>
              </a:rPr>
              <a:t>”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258F4D-95A3-43A5-9130-02EFB9E43108}" type="datetimeFigureOut">
              <a:rPr lang="ru-RU"/>
              <a:pPr>
                <a:defRPr/>
              </a:pPr>
              <a:t>03.09.2026</a:t>
            </a:fld>
            <a:endParaRPr lang="ru-RU" dirty="0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4050B1-E6A7-468E-821B-E29184CF9A9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6926722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>
              <a:gd name="T0" fmla="*/ 9248 w 9248"/>
              <a:gd name="T1" fmla="*/ 4701 h 10000"/>
              <a:gd name="T2" fmla="*/ 7915 w 9248"/>
              <a:gd name="T3" fmla="*/ 188 h 10000"/>
              <a:gd name="T4" fmla="*/ 7886 w 9248"/>
              <a:gd name="T5" fmla="*/ 94 h 10000"/>
              <a:gd name="T6" fmla="*/ 7803 w 9248"/>
              <a:gd name="T7" fmla="*/ 0 h 10000"/>
              <a:gd name="T8" fmla="*/ 7275 w 9248"/>
              <a:gd name="T9" fmla="*/ 0 h 10000"/>
              <a:gd name="T10" fmla="*/ 0 w 9248"/>
              <a:gd name="T11" fmla="*/ 70 h 10000"/>
              <a:gd name="T12" fmla="*/ 25 w 9248"/>
              <a:gd name="T13" fmla="*/ 10000 h 10000"/>
              <a:gd name="T14" fmla="*/ 7275 w 9248"/>
              <a:gd name="T15" fmla="*/ 9966 h 10000"/>
              <a:gd name="T16" fmla="*/ 7803 w 9248"/>
              <a:gd name="T17" fmla="*/ 9966 h 10000"/>
              <a:gd name="T18" fmla="*/ 7886 w 9248"/>
              <a:gd name="T19" fmla="*/ 9872 h 10000"/>
              <a:gd name="T20" fmla="*/ 7915 w 9248"/>
              <a:gd name="T21" fmla="*/ 9778 h 10000"/>
              <a:gd name="T22" fmla="*/ 9248 w 9248"/>
              <a:gd name="T23" fmla="*/ 5265 h 10000"/>
              <a:gd name="T24" fmla="*/ 9248 w 9248"/>
              <a:gd name="T25" fmla="*/ 4701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7E61A6-BAF3-4D1C-A171-9F7DE5E53CC7}" type="datetimeFigureOut">
              <a:rPr lang="ru-RU"/>
              <a:pPr>
                <a:defRPr/>
              </a:pPr>
              <a:t>03.09.2026</a:t>
            </a:fld>
            <a:endParaRPr lang="ru-RU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879355-CD17-4DE7-AE4A-0C5BBE98495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9521984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>
              <a:gd name="T0" fmla="*/ 9248 w 9248"/>
              <a:gd name="T1" fmla="*/ 4701 h 10000"/>
              <a:gd name="T2" fmla="*/ 7915 w 9248"/>
              <a:gd name="T3" fmla="*/ 188 h 10000"/>
              <a:gd name="T4" fmla="*/ 7886 w 9248"/>
              <a:gd name="T5" fmla="*/ 94 h 10000"/>
              <a:gd name="T6" fmla="*/ 7803 w 9248"/>
              <a:gd name="T7" fmla="*/ 0 h 10000"/>
              <a:gd name="T8" fmla="*/ 7275 w 9248"/>
              <a:gd name="T9" fmla="*/ 0 h 10000"/>
              <a:gd name="T10" fmla="*/ 0 w 9248"/>
              <a:gd name="T11" fmla="*/ 70 h 10000"/>
              <a:gd name="T12" fmla="*/ 25 w 9248"/>
              <a:gd name="T13" fmla="*/ 10000 h 10000"/>
              <a:gd name="T14" fmla="*/ 7275 w 9248"/>
              <a:gd name="T15" fmla="*/ 9966 h 10000"/>
              <a:gd name="T16" fmla="*/ 7803 w 9248"/>
              <a:gd name="T17" fmla="*/ 9966 h 10000"/>
              <a:gd name="T18" fmla="*/ 7886 w 9248"/>
              <a:gd name="T19" fmla="*/ 9872 h 10000"/>
              <a:gd name="T20" fmla="*/ 7915 w 9248"/>
              <a:gd name="T21" fmla="*/ 9778 h 10000"/>
              <a:gd name="T22" fmla="*/ 9248 w 9248"/>
              <a:gd name="T23" fmla="*/ 5265 h 10000"/>
              <a:gd name="T24" fmla="*/ 9248 w 9248"/>
              <a:gd name="T25" fmla="*/ 4701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9FD480-371A-47EF-9A80-AD3FFEF6C1A9}" type="datetimeFigureOut">
              <a:rPr lang="ru-RU"/>
              <a:pPr>
                <a:defRPr/>
              </a:pPr>
              <a:t>03.09.2026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5DF86E-6EB8-4A34-B335-654F98ABBEB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2209511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>
              <a:gd name="T0" fmla="*/ 9248 w 9248"/>
              <a:gd name="T1" fmla="*/ 4701 h 10000"/>
              <a:gd name="T2" fmla="*/ 7915 w 9248"/>
              <a:gd name="T3" fmla="*/ 188 h 10000"/>
              <a:gd name="T4" fmla="*/ 7886 w 9248"/>
              <a:gd name="T5" fmla="*/ 94 h 10000"/>
              <a:gd name="T6" fmla="*/ 7803 w 9248"/>
              <a:gd name="T7" fmla="*/ 0 h 10000"/>
              <a:gd name="T8" fmla="*/ 7275 w 9248"/>
              <a:gd name="T9" fmla="*/ 0 h 10000"/>
              <a:gd name="T10" fmla="*/ 0 w 9248"/>
              <a:gd name="T11" fmla="*/ 70 h 10000"/>
              <a:gd name="T12" fmla="*/ 25 w 9248"/>
              <a:gd name="T13" fmla="*/ 10000 h 10000"/>
              <a:gd name="T14" fmla="*/ 7275 w 9248"/>
              <a:gd name="T15" fmla="*/ 9966 h 10000"/>
              <a:gd name="T16" fmla="*/ 7803 w 9248"/>
              <a:gd name="T17" fmla="*/ 9966 h 10000"/>
              <a:gd name="T18" fmla="*/ 7886 w 9248"/>
              <a:gd name="T19" fmla="*/ 9872 h 10000"/>
              <a:gd name="T20" fmla="*/ 7915 w 9248"/>
              <a:gd name="T21" fmla="*/ 9778 h 10000"/>
              <a:gd name="T22" fmla="*/ 9248 w 9248"/>
              <a:gd name="T23" fmla="*/ 5265 h 10000"/>
              <a:gd name="T24" fmla="*/ 9248 w 9248"/>
              <a:gd name="T25" fmla="*/ 4701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519A63-E496-4846-B841-3BC3957965B6}" type="datetimeFigureOut">
              <a:rPr lang="ru-RU"/>
              <a:pPr>
                <a:defRPr/>
              </a:pPr>
              <a:t>03.09.2026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ACAD6E-4422-492B-B8F1-8AC4B88BB47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714164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>
              <a:gd name="T0" fmla="*/ 9248 w 9248"/>
              <a:gd name="T1" fmla="*/ 4701 h 10000"/>
              <a:gd name="T2" fmla="*/ 7915 w 9248"/>
              <a:gd name="T3" fmla="*/ 188 h 10000"/>
              <a:gd name="T4" fmla="*/ 7886 w 9248"/>
              <a:gd name="T5" fmla="*/ 94 h 10000"/>
              <a:gd name="T6" fmla="*/ 7803 w 9248"/>
              <a:gd name="T7" fmla="*/ 0 h 10000"/>
              <a:gd name="T8" fmla="*/ 7275 w 9248"/>
              <a:gd name="T9" fmla="*/ 0 h 10000"/>
              <a:gd name="T10" fmla="*/ 0 w 9248"/>
              <a:gd name="T11" fmla="*/ 70 h 10000"/>
              <a:gd name="T12" fmla="*/ 25 w 9248"/>
              <a:gd name="T13" fmla="*/ 10000 h 10000"/>
              <a:gd name="T14" fmla="*/ 7275 w 9248"/>
              <a:gd name="T15" fmla="*/ 9966 h 10000"/>
              <a:gd name="T16" fmla="*/ 7803 w 9248"/>
              <a:gd name="T17" fmla="*/ 9966 h 10000"/>
              <a:gd name="T18" fmla="*/ 7886 w 9248"/>
              <a:gd name="T19" fmla="*/ 9872 h 10000"/>
              <a:gd name="T20" fmla="*/ 7915 w 9248"/>
              <a:gd name="T21" fmla="*/ 9778 h 10000"/>
              <a:gd name="T22" fmla="*/ 9248 w 9248"/>
              <a:gd name="T23" fmla="*/ 5265 h 10000"/>
              <a:gd name="T24" fmla="*/ 9248 w 9248"/>
              <a:gd name="T25" fmla="*/ 4701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8D2F4F-C1EE-40BF-BBDA-7EF93D210005}" type="datetimeFigureOut">
              <a:rPr lang="ru-RU"/>
              <a:pPr>
                <a:defRPr/>
              </a:pPr>
              <a:t>03.09.2026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363E03-B2F0-4633-B9B8-364C7CCFE3C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70745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3178175"/>
            <a:ext cx="1589088" cy="508000"/>
          </a:xfrm>
          <a:custGeom>
            <a:avLst/>
            <a:gdLst>
              <a:gd name="T0" fmla="*/ 9248 w 9248"/>
              <a:gd name="T1" fmla="*/ 4701 h 10000"/>
              <a:gd name="T2" fmla="*/ 7915 w 9248"/>
              <a:gd name="T3" fmla="*/ 188 h 10000"/>
              <a:gd name="T4" fmla="*/ 7886 w 9248"/>
              <a:gd name="T5" fmla="*/ 94 h 10000"/>
              <a:gd name="T6" fmla="*/ 7803 w 9248"/>
              <a:gd name="T7" fmla="*/ 0 h 10000"/>
              <a:gd name="T8" fmla="*/ 7275 w 9248"/>
              <a:gd name="T9" fmla="*/ 0 h 10000"/>
              <a:gd name="T10" fmla="*/ 0 w 9248"/>
              <a:gd name="T11" fmla="*/ 70 h 10000"/>
              <a:gd name="T12" fmla="*/ 25 w 9248"/>
              <a:gd name="T13" fmla="*/ 10000 h 10000"/>
              <a:gd name="T14" fmla="*/ 7275 w 9248"/>
              <a:gd name="T15" fmla="*/ 9966 h 10000"/>
              <a:gd name="T16" fmla="*/ 7803 w 9248"/>
              <a:gd name="T17" fmla="*/ 9966 h 10000"/>
              <a:gd name="T18" fmla="*/ 7886 w 9248"/>
              <a:gd name="T19" fmla="*/ 9872 h 10000"/>
              <a:gd name="T20" fmla="*/ 7915 w 9248"/>
              <a:gd name="T21" fmla="*/ 9778 h 10000"/>
              <a:gd name="T22" fmla="*/ 9248 w 9248"/>
              <a:gd name="T23" fmla="*/ 5265 h 10000"/>
              <a:gd name="T24" fmla="*/ 9248 w 9248"/>
              <a:gd name="T25" fmla="*/ 4701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344FBF-ADB3-4773-A2D8-539BCC3A7E56}" type="datetimeFigureOut">
              <a:rPr lang="ru-RU"/>
              <a:pPr>
                <a:defRPr/>
              </a:pPr>
              <a:t>03.09.2026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3" y="3244850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6A1956-546F-4BBD-9051-ED35A524A86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931328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>
              <a:gd name="T0" fmla="*/ 9248 w 9248"/>
              <a:gd name="T1" fmla="*/ 4701 h 10000"/>
              <a:gd name="T2" fmla="*/ 7915 w 9248"/>
              <a:gd name="T3" fmla="*/ 188 h 10000"/>
              <a:gd name="T4" fmla="*/ 7886 w 9248"/>
              <a:gd name="T5" fmla="*/ 94 h 10000"/>
              <a:gd name="T6" fmla="*/ 7803 w 9248"/>
              <a:gd name="T7" fmla="*/ 0 h 10000"/>
              <a:gd name="T8" fmla="*/ 7275 w 9248"/>
              <a:gd name="T9" fmla="*/ 0 h 10000"/>
              <a:gd name="T10" fmla="*/ 0 w 9248"/>
              <a:gd name="T11" fmla="*/ 70 h 10000"/>
              <a:gd name="T12" fmla="*/ 25 w 9248"/>
              <a:gd name="T13" fmla="*/ 10000 h 10000"/>
              <a:gd name="T14" fmla="*/ 7275 w 9248"/>
              <a:gd name="T15" fmla="*/ 9966 h 10000"/>
              <a:gd name="T16" fmla="*/ 7803 w 9248"/>
              <a:gd name="T17" fmla="*/ 9966 h 10000"/>
              <a:gd name="T18" fmla="*/ 7886 w 9248"/>
              <a:gd name="T19" fmla="*/ 9872 h 10000"/>
              <a:gd name="T20" fmla="*/ 7915 w 9248"/>
              <a:gd name="T21" fmla="*/ 9778 h 10000"/>
              <a:gd name="T22" fmla="*/ 9248 w 9248"/>
              <a:gd name="T23" fmla="*/ 5265 h 10000"/>
              <a:gd name="T24" fmla="*/ 9248 w 9248"/>
              <a:gd name="T25" fmla="*/ 4701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1AC4BB-3740-4981-A60E-38ED1ED6241F}" type="datetimeFigureOut">
              <a:rPr lang="ru-RU"/>
              <a:pPr>
                <a:defRPr/>
              </a:pPr>
              <a:t>03.09.2026</a:t>
            </a:fld>
            <a:endParaRPr lang="ru-RU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444E70-4858-4428-8C78-0DB3B6943DE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1768095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>
              <a:gd name="T0" fmla="*/ 9248 w 9248"/>
              <a:gd name="T1" fmla="*/ 4701 h 10000"/>
              <a:gd name="T2" fmla="*/ 7915 w 9248"/>
              <a:gd name="T3" fmla="*/ 188 h 10000"/>
              <a:gd name="T4" fmla="*/ 7886 w 9248"/>
              <a:gd name="T5" fmla="*/ 94 h 10000"/>
              <a:gd name="T6" fmla="*/ 7803 w 9248"/>
              <a:gd name="T7" fmla="*/ 0 h 10000"/>
              <a:gd name="T8" fmla="*/ 7275 w 9248"/>
              <a:gd name="T9" fmla="*/ 0 h 10000"/>
              <a:gd name="T10" fmla="*/ 0 w 9248"/>
              <a:gd name="T11" fmla="*/ 70 h 10000"/>
              <a:gd name="T12" fmla="*/ 25 w 9248"/>
              <a:gd name="T13" fmla="*/ 10000 h 10000"/>
              <a:gd name="T14" fmla="*/ 7275 w 9248"/>
              <a:gd name="T15" fmla="*/ 9966 h 10000"/>
              <a:gd name="T16" fmla="*/ 7803 w 9248"/>
              <a:gd name="T17" fmla="*/ 9966 h 10000"/>
              <a:gd name="T18" fmla="*/ 7886 w 9248"/>
              <a:gd name="T19" fmla="*/ 9872 h 10000"/>
              <a:gd name="T20" fmla="*/ 7915 w 9248"/>
              <a:gd name="T21" fmla="*/ 9778 h 10000"/>
              <a:gd name="T22" fmla="*/ 9248 w 9248"/>
              <a:gd name="T23" fmla="*/ 5265 h 10000"/>
              <a:gd name="T24" fmla="*/ 9248 w 9248"/>
              <a:gd name="T25" fmla="*/ 4701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D0212D-683E-4C5B-9F1F-5627D84F19B5}" type="datetimeFigureOut">
              <a:rPr lang="ru-RU"/>
              <a:pPr>
                <a:defRPr/>
              </a:pPr>
              <a:t>03.09.2026</a:t>
            </a:fld>
            <a:endParaRPr lang="ru-RU" dirty="0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36E598-F52D-4FBB-A861-8F7F9C134E7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283660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>
              <a:gd name="T0" fmla="*/ 9248 w 9248"/>
              <a:gd name="T1" fmla="*/ 4701 h 10000"/>
              <a:gd name="T2" fmla="*/ 7915 w 9248"/>
              <a:gd name="T3" fmla="*/ 188 h 10000"/>
              <a:gd name="T4" fmla="*/ 7886 w 9248"/>
              <a:gd name="T5" fmla="*/ 94 h 10000"/>
              <a:gd name="T6" fmla="*/ 7803 w 9248"/>
              <a:gd name="T7" fmla="*/ 0 h 10000"/>
              <a:gd name="T8" fmla="*/ 7275 w 9248"/>
              <a:gd name="T9" fmla="*/ 0 h 10000"/>
              <a:gd name="T10" fmla="*/ 0 w 9248"/>
              <a:gd name="T11" fmla="*/ 70 h 10000"/>
              <a:gd name="T12" fmla="*/ 25 w 9248"/>
              <a:gd name="T13" fmla="*/ 10000 h 10000"/>
              <a:gd name="T14" fmla="*/ 7275 w 9248"/>
              <a:gd name="T15" fmla="*/ 9966 h 10000"/>
              <a:gd name="T16" fmla="*/ 7803 w 9248"/>
              <a:gd name="T17" fmla="*/ 9966 h 10000"/>
              <a:gd name="T18" fmla="*/ 7886 w 9248"/>
              <a:gd name="T19" fmla="*/ 9872 h 10000"/>
              <a:gd name="T20" fmla="*/ 7915 w 9248"/>
              <a:gd name="T21" fmla="*/ 9778 h 10000"/>
              <a:gd name="T22" fmla="*/ 9248 w 9248"/>
              <a:gd name="T23" fmla="*/ 5265 h 10000"/>
              <a:gd name="T24" fmla="*/ 9248 w 9248"/>
              <a:gd name="T25" fmla="*/ 4701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D757F0-C3ED-41C3-A9BD-E541FC42FCCA}" type="datetimeFigureOut">
              <a:rPr lang="ru-RU"/>
              <a:pPr>
                <a:defRPr/>
              </a:pPr>
              <a:t>03.09.2026</a:t>
            </a:fld>
            <a:endParaRPr lang="ru-RU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8C4D4A-04D6-4F65-81B2-9430CF950CE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9455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>
              <a:gd name="T0" fmla="*/ 9248 w 9248"/>
              <a:gd name="T1" fmla="*/ 4701 h 10000"/>
              <a:gd name="T2" fmla="*/ 7915 w 9248"/>
              <a:gd name="T3" fmla="*/ 188 h 10000"/>
              <a:gd name="T4" fmla="*/ 7886 w 9248"/>
              <a:gd name="T5" fmla="*/ 94 h 10000"/>
              <a:gd name="T6" fmla="*/ 7803 w 9248"/>
              <a:gd name="T7" fmla="*/ 0 h 10000"/>
              <a:gd name="T8" fmla="*/ 7275 w 9248"/>
              <a:gd name="T9" fmla="*/ 0 h 10000"/>
              <a:gd name="T10" fmla="*/ 0 w 9248"/>
              <a:gd name="T11" fmla="*/ 70 h 10000"/>
              <a:gd name="T12" fmla="*/ 25 w 9248"/>
              <a:gd name="T13" fmla="*/ 10000 h 10000"/>
              <a:gd name="T14" fmla="*/ 7275 w 9248"/>
              <a:gd name="T15" fmla="*/ 9966 h 10000"/>
              <a:gd name="T16" fmla="*/ 7803 w 9248"/>
              <a:gd name="T17" fmla="*/ 9966 h 10000"/>
              <a:gd name="T18" fmla="*/ 7886 w 9248"/>
              <a:gd name="T19" fmla="*/ 9872 h 10000"/>
              <a:gd name="T20" fmla="*/ 7915 w 9248"/>
              <a:gd name="T21" fmla="*/ 9778 h 10000"/>
              <a:gd name="T22" fmla="*/ 9248 w 9248"/>
              <a:gd name="T23" fmla="*/ 5265 h 10000"/>
              <a:gd name="T24" fmla="*/ 9248 w 9248"/>
              <a:gd name="T25" fmla="*/ 4701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7A06F9-7C0A-43C9-B7A3-A2B35DB93A3C}" type="datetimeFigureOut">
              <a:rPr lang="ru-RU"/>
              <a:pPr>
                <a:defRPr/>
              </a:pPr>
              <a:t>03.09.2026</a:t>
            </a:fld>
            <a:endParaRPr lang="ru-RU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09239E-1B84-495A-B2F4-4FC12421429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83967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>
              <a:gd name="T0" fmla="*/ 9248 w 9248"/>
              <a:gd name="T1" fmla="*/ 4701 h 10000"/>
              <a:gd name="T2" fmla="*/ 7915 w 9248"/>
              <a:gd name="T3" fmla="*/ 188 h 10000"/>
              <a:gd name="T4" fmla="*/ 7886 w 9248"/>
              <a:gd name="T5" fmla="*/ 94 h 10000"/>
              <a:gd name="T6" fmla="*/ 7803 w 9248"/>
              <a:gd name="T7" fmla="*/ 0 h 10000"/>
              <a:gd name="T8" fmla="*/ 7275 w 9248"/>
              <a:gd name="T9" fmla="*/ 0 h 10000"/>
              <a:gd name="T10" fmla="*/ 0 w 9248"/>
              <a:gd name="T11" fmla="*/ 70 h 10000"/>
              <a:gd name="T12" fmla="*/ 25 w 9248"/>
              <a:gd name="T13" fmla="*/ 10000 h 10000"/>
              <a:gd name="T14" fmla="*/ 7275 w 9248"/>
              <a:gd name="T15" fmla="*/ 9966 h 10000"/>
              <a:gd name="T16" fmla="*/ 7803 w 9248"/>
              <a:gd name="T17" fmla="*/ 9966 h 10000"/>
              <a:gd name="T18" fmla="*/ 7886 w 9248"/>
              <a:gd name="T19" fmla="*/ 9872 h 10000"/>
              <a:gd name="T20" fmla="*/ 7915 w 9248"/>
              <a:gd name="T21" fmla="*/ 9778 h 10000"/>
              <a:gd name="T22" fmla="*/ 9248 w 9248"/>
              <a:gd name="T23" fmla="*/ 5265 h 10000"/>
              <a:gd name="T24" fmla="*/ 9248 w 9248"/>
              <a:gd name="T25" fmla="*/ 4701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EED343-2F2F-4AB8-B4AE-6E9AB519FAC7}" type="datetimeFigureOut">
              <a:rPr lang="ru-RU"/>
              <a:pPr>
                <a:defRPr/>
              </a:pPr>
              <a:t>03.09.2026</a:t>
            </a:fld>
            <a:endParaRPr lang="ru-RU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240795-634C-414E-B052-0BA933D8790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27513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>
              <a:gd name="T0" fmla="*/ 9248 w 9248"/>
              <a:gd name="T1" fmla="*/ 4701 h 10000"/>
              <a:gd name="T2" fmla="*/ 7915 w 9248"/>
              <a:gd name="T3" fmla="*/ 188 h 10000"/>
              <a:gd name="T4" fmla="*/ 7886 w 9248"/>
              <a:gd name="T5" fmla="*/ 94 h 10000"/>
              <a:gd name="T6" fmla="*/ 7803 w 9248"/>
              <a:gd name="T7" fmla="*/ 0 h 10000"/>
              <a:gd name="T8" fmla="*/ 7275 w 9248"/>
              <a:gd name="T9" fmla="*/ 0 h 10000"/>
              <a:gd name="T10" fmla="*/ 0 w 9248"/>
              <a:gd name="T11" fmla="*/ 70 h 10000"/>
              <a:gd name="T12" fmla="*/ 25 w 9248"/>
              <a:gd name="T13" fmla="*/ 10000 h 10000"/>
              <a:gd name="T14" fmla="*/ 7275 w 9248"/>
              <a:gd name="T15" fmla="*/ 9966 h 10000"/>
              <a:gd name="T16" fmla="*/ 7803 w 9248"/>
              <a:gd name="T17" fmla="*/ 9966 h 10000"/>
              <a:gd name="T18" fmla="*/ 7886 w 9248"/>
              <a:gd name="T19" fmla="*/ 9872 h 10000"/>
              <a:gd name="T20" fmla="*/ 7915 w 9248"/>
              <a:gd name="T21" fmla="*/ 9778 h 10000"/>
              <a:gd name="T22" fmla="*/ 9248 w 9248"/>
              <a:gd name="T23" fmla="*/ 5265 h 10000"/>
              <a:gd name="T24" fmla="*/ 9248 w 9248"/>
              <a:gd name="T25" fmla="*/ 4701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3884B5-E3C5-4537-8C14-744A7831B51F}" type="datetimeFigureOut">
              <a:rPr lang="ru-RU"/>
              <a:pPr>
                <a:defRPr/>
              </a:pPr>
              <a:t>03.09.2026</a:t>
            </a:fld>
            <a:endParaRPr lang="ru-RU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0EE4CC-182F-4E3B-BCEA-A1041EB67FD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905325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2"/>
          <p:cNvGrpSpPr>
            <a:grpSpLocks/>
          </p:cNvGrpSpPr>
          <p:nvPr/>
        </p:nvGrpSpPr>
        <p:grpSpPr bwMode="auto">
          <a:xfrm>
            <a:off x="0" y="228600"/>
            <a:ext cx="2851150" cy="6638925"/>
            <a:chOff x="2487613" y="285750"/>
            <a:chExt cx="2428875" cy="5654676"/>
          </a:xfrm>
        </p:grpSpPr>
        <p:sp>
          <p:nvSpPr>
            <p:cNvPr id="1046" name="Freeform 11"/>
            <p:cNvSpPr>
              <a:spLocks/>
            </p:cNvSpPr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>
                <a:gd name="T0" fmla="*/ 22 w 22"/>
                <a:gd name="T1" fmla="*/ 136 h 136"/>
                <a:gd name="T2" fmla="*/ 17 w 22"/>
                <a:gd name="T3" fmla="*/ 80 h 136"/>
                <a:gd name="T4" fmla="*/ 0 w 22"/>
                <a:gd name="T5" fmla="*/ 0 h 136"/>
                <a:gd name="T6" fmla="*/ 0 w 22"/>
                <a:gd name="T7" fmla="*/ 35 h 136"/>
                <a:gd name="T8" fmla="*/ 20 w 22"/>
                <a:gd name="T9" fmla="*/ 124 h 136"/>
                <a:gd name="T10" fmla="*/ 22 w 22"/>
                <a:gd name="T11" fmla="*/ 13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7" name="Freeform 12"/>
            <p:cNvSpPr>
              <a:spLocks/>
            </p:cNvSpPr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>
                <a:gd name="T0" fmla="*/ 86 w 140"/>
                <a:gd name="T1" fmla="*/ 350 h 504"/>
                <a:gd name="T2" fmla="*/ 139 w 140"/>
                <a:gd name="T3" fmla="*/ 504 h 504"/>
                <a:gd name="T4" fmla="*/ 140 w 140"/>
                <a:gd name="T5" fmla="*/ 478 h 504"/>
                <a:gd name="T6" fmla="*/ 95 w 140"/>
                <a:gd name="T7" fmla="*/ 347 h 504"/>
                <a:gd name="T8" fmla="*/ 0 w 140"/>
                <a:gd name="T9" fmla="*/ 0 h 504"/>
                <a:gd name="T10" fmla="*/ 6 w 140"/>
                <a:gd name="T11" fmla="*/ 61 h 504"/>
                <a:gd name="T12" fmla="*/ 86 w 140"/>
                <a:gd name="T13" fmla="*/ 350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8" name="Freeform 13"/>
            <p:cNvSpPr>
              <a:spLocks/>
            </p:cNvSpPr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>
                <a:gd name="T0" fmla="*/ 8 w 132"/>
                <a:gd name="T1" fmla="*/ 22 h 308"/>
                <a:gd name="T2" fmla="*/ 0 w 132"/>
                <a:gd name="T3" fmla="*/ 0 h 308"/>
                <a:gd name="T4" fmla="*/ 0 w 132"/>
                <a:gd name="T5" fmla="*/ 29 h 308"/>
                <a:gd name="T6" fmla="*/ 68 w 132"/>
                <a:gd name="T7" fmla="*/ 194 h 308"/>
                <a:gd name="T8" fmla="*/ 123 w 132"/>
                <a:gd name="T9" fmla="*/ 308 h 308"/>
                <a:gd name="T10" fmla="*/ 132 w 132"/>
                <a:gd name="T11" fmla="*/ 308 h 308"/>
                <a:gd name="T12" fmla="*/ 77 w 132"/>
                <a:gd name="T13" fmla="*/ 190 h 308"/>
                <a:gd name="T14" fmla="*/ 8 w 132"/>
                <a:gd name="T15" fmla="*/ 22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9" name="Freeform 14"/>
            <p:cNvSpPr>
              <a:spLocks/>
            </p:cNvSpPr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>
                <a:gd name="T0" fmla="*/ 28 w 37"/>
                <a:gd name="T1" fmla="*/ 79 h 79"/>
                <a:gd name="T2" fmla="*/ 37 w 37"/>
                <a:gd name="T3" fmla="*/ 79 h 79"/>
                <a:gd name="T4" fmla="*/ 0 w 37"/>
                <a:gd name="T5" fmla="*/ 0 h 79"/>
                <a:gd name="T6" fmla="*/ 28 w 37"/>
                <a:gd name="T7" fmla="*/ 7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0" name="Freeform 15"/>
            <p:cNvSpPr>
              <a:spLocks/>
            </p:cNvSpPr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>
                <a:gd name="T0" fmla="*/ 162 w 178"/>
                <a:gd name="T1" fmla="*/ 660 h 722"/>
                <a:gd name="T2" fmla="*/ 116 w 178"/>
                <a:gd name="T3" fmla="*/ 534 h 722"/>
                <a:gd name="T4" fmla="*/ 40 w 178"/>
                <a:gd name="T5" fmla="*/ 236 h 722"/>
                <a:gd name="T6" fmla="*/ 12 w 178"/>
                <a:gd name="T7" fmla="*/ 51 h 722"/>
                <a:gd name="T8" fmla="*/ 0 w 178"/>
                <a:gd name="T9" fmla="*/ 0 h 722"/>
                <a:gd name="T10" fmla="*/ 33 w 178"/>
                <a:gd name="T11" fmla="*/ 237 h 722"/>
                <a:gd name="T12" fmla="*/ 107 w 178"/>
                <a:gd name="T13" fmla="*/ 537 h 722"/>
                <a:gd name="T14" fmla="*/ 160 w 178"/>
                <a:gd name="T15" fmla="*/ 681 h 722"/>
                <a:gd name="T16" fmla="*/ 178 w 178"/>
                <a:gd name="T17" fmla="*/ 722 h 722"/>
                <a:gd name="T18" fmla="*/ 174 w 178"/>
                <a:gd name="T19" fmla="*/ 708 h 722"/>
                <a:gd name="T20" fmla="*/ 162 w 178"/>
                <a:gd name="T21" fmla="*/ 660 h 7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1" name="Freeform 16"/>
            <p:cNvSpPr>
              <a:spLocks/>
            </p:cNvSpPr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>
                <a:gd name="T0" fmla="*/ 11 w 23"/>
                <a:gd name="T1" fmla="*/ 577 h 635"/>
                <a:gd name="T2" fmla="*/ 12 w 23"/>
                <a:gd name="T3" fmla="*/ 589 h 635"/>
                <a:gd name="T4" fmla="*/ 22 w 23"/>
                <a:gd name="T5" fmla="*/ 632 h 635"/>
                <a:gd name="T6" fmla="*/ 23 w 23"/>
                <a:gd name="T7" fmla="*/ 635 h 635"/>
                <a:gd name="T8" fmla="*/ 17 w 23"/>
                <a:gd name="T9" fmla="*/ 576 h 635"/>
                <a:gd name="T10" fmla="*/ 5 w 23"/>
                <a:gd name="T11" fmla="*/ 269 h 635"/>
                <a:gd name="T12" fmla="*/ 15 w 23"/>
                <a:gd name="T13" fmla="*/ 0 h 635"/>
                <a:gd name="T14" fmla="*/ 12 w 23"/>
                <a:gd name="T15" fmla="*/ 0 h 635"/>
                <a:gd name="T16" fmla="*/ 1 w 23"/>
                <a:gd name="T17" fmla="*/ 269 h 635"/>
                <a:gd name="T18" fmla="*/ 11 w 23"/>
                <a:gd name="T19" fmla="*/ 577 h 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2" name="Freeform 17"/>
            <p:cNvSpPr>
              <a:spLocks/>
            </p:cNvSpPr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>
                <a:gd name="T0" fmla="*/ 0 w 17"/>
                <a:gd name="T1" fmla="*/ 0 h 107"/>
                <a:gd name="T2" fmla="*/ 5 w 17"/>
                <a:gd name="T3" fmla="*/ 56 h 107"/>
                <a:gd name="T4" fmla="*/ 17 w 17"/>
                <a:gd name="T5" fmla="*/ 107 h 107"/>
                <a:gd name="T6" fmla="*/ 11 w 17"/>
                <a:gd name="T7" fmla="*/ 46 h 107"/>
                <a:gd name="T8" fmla="*/ 10 w 17"/>
                <a:gd name="T9" fmla="*/ 43 h 107"/>
                <a:gd name="T10" fmla="*/ 0 w 17"/>
                <a:gd name="T11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3" name="Freeform 18"/>
            <p:cNvSpPr>
              <a:spLocks/>
            </p:cNvSpPr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>
                <a:gd name="T0" fmla="*/ 0 w 41"/>
                <a:gd name="T1" fmla="*/ 0 h 222"/>
                <a:gd name="T2" fmla="*/ 5 w 41"/>
                <a:gd name="T3" fmla="*/ 93 h 222"/>
                <a:gd name="T4" fmla="*/ 17 w 41"/>
                <a:gd name="T5" fmla="*/ 166 h 222"/>
                <a:gd name="T6" fmla="*/ 24 w 41"/>
                <a:gd name="T7" fmla="*/ 184 h 222"/>
                <a:gd name="T8" fmla="*/ 41 w 41"/>
                <a:gd name="T9" fmla="*/ 222 h 222"/>
                <a:gd name="T10" fmla="*/ 38 w 41"/>
                <a:gd name="T11" fmla="*/ 212 h 222"/>
                <a:gd name="T12" fmla="*/ 13 w 41"/>
                <a:gd name="T13" fmla="*/ 92 h 222"/>
                <a:gd name="T14" fmla="*/ 8 w 41"/>
                <a:gd name="T15" fmla="*/ 22 h 222"/>
                <a:gd name="T16" fmla="*/ 7 w 41"/>
                <a:gd name="T17" fmla="*/ 18 h 222"/>
                <a:gd name="T18" fmla="*/ 0 w 41"/>
                <a:gd name="T19" fmla="*/ 0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4" name="Freeform 19"/>
            <p:cNvSpPr>
              <a:spLocks/>
            </p:cNvSpPr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>
                <a:gd name="T0" fmla="*/ 7 w 450"/>
                <a:gd name="T1" fmla="*/ 854 h 878"/>
                <a:gd name="T2" fmla="*/ 50 w 450"/>
                <a:gd name="T3" fmla="*/ 613 h 878"/>
                <a:gd name="T4" fmla="*/ 149 w 450"/>
                <a:gd name="T5" fmla="*/ 388 h 878"/>
                <a:gd name="T6" fmla="*/ 285 w 450"/>
                <a:gd name="T7" fmla="*/ 183 h 878"/>
                <a:gd name="T8" fmla="*/ 364 w 450"/>
                <a:gd name="T9" fmla="*/ 89 h 878"/>
                <a:gd name="T10" fmla="*/ 406 w 450"/>
                <a:gd name="T11" fmla="*/ 44 h 878"/>
                <a:gd name="T12" fmla="*/ 450 w 450"/>
                <a:gd name="T13" fmla="*/ 1 h 878"/>
                <a:gd name="T14" fmla="*/ 450 w 450"/>
                <a:gd name="T15" fmla="*/ 0 h 878"/>
                <a:gd name="T16" fmla="*/ 405 w 450"/>
                <a:gd name="T17" fmla="*/ 43 h 878"/>
                <a:gd name="T18" fmla="*/ 363 w 450"/>
                <a:gd name="T19" fmla="*/ 88 h 878"/>
                <a:gd name="T20" fmla="*/ 283 w 450"/>
                <a:gd name="T21" fmla="*/ 181 h 878"/>
                <a:gd name="T22" fmla="*/ 145 w 450"/>
                <a:gd name="T23" fmla="*/ 386 h 878"/>
                <a:gd name="T24" fmla="*/ 45 w 450"/>
                <a:gd name="T25" fmla="*/ 611 h 878"/>
                <a:gd name="T26" fmla="*/ 0 w 450"/>
                <a:gd name="T27" fmla="*/ 854 h 878"/>
                <a:gd name="T28" fmla="*/ 0 w 450"/>
                <a:gd name="T29" fmla="*/ 859 h 878"/>
                <a:gd name="T30" fmla="*/ 7 w 450"/>
                <a:gd name="T31" fmla="*/ 878 h 878"/>
                <a:gd name="T32" fmla="*/ 7 w 450"/>
                <a:gd name="T33" fmla="*/ 854 h 8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5" name="Freeform 20"/>
            <p:cNvSpPr>
              <a:spLocks/>
            </p:cNvSpPr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>
                <a:gd name="T0" fmla="*/ 0 w 35"/>
                <a:gd name="T1" fmla="*/ 0 h 73"/>
                <a:gd name="T2" fmla="*/ 26 w 35"/>
                <a:gd name="T3" fmla="*/ 73 h 73"/>
                <a:gd name="T4" fmla="*/ 35 w 35"/>
                <a:gd name="T5" fmla="*/ 73 h 73"/>
                <a:gd name="T6" fmla="*/ 0 w 35"/>
                <a:gd name="T7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" name="Freeform 21"/>
            <p:cNvSpPr>
              <a:spLocks/>
            </p:cNvSpPr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>
                <a:gd name="T0" fmla="*/ 7 w 8"/>
                <a:gd name="T1" fmla="*/ 44 h 48"/>
                <a:gd name="T2" fmla="*/ 8 w 8"/>
                <a:gd name="T3" fmla="*/ 48 h 48"/>
                <a:gd name="T4" fmla="*/ 8 w 8"/>
                <a:gd name="T5" fmla="*/ 19 h 48"/>
                <a:gd name="T6" fmla="*/ 1 w 8"/>
                <a:gd name="T7" fmla="*/ 0 h 48"/>
                <a:gd name="T8" fmla="*/ 0 w 8"/>
                <a:gd name="T9" fmla="*/ 26 h 48"/>
                <a:gd name="T10" fmla="*/ 7 w 8"/>
                <a:gd name="T11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7" name="Freeform 22"/>
            <p:cNvSpPr>
              <a:spLocks/>
            </p:cNvSpPr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>
                <a:gd name="T0" fmla="*/ 7 w 52"/>
                <a:gd name="T1" fmla="*/ 18 h 135"/>
                <a:gd name="T2" fmla="*/ 0 w 52"/>
                <a:gd name="T3" fmla="*/ 0 h 135"/>
                <a:gd name="T4" fmla="*/ 12 w 52"/>
                <a:gd name="T5" fmla="*/ 48 h 135"/>
                <a:gd name="T6" fmla="*/ 16 w 52"/>
                <a:gd name="T7" fmla="*/ 62 h 135"/>
                <a:gd name="T8" fmla="*/ 51 w 52"/>
                <a:gd name="T9" fmla="*/ 135 h 135"/>
                <a:gd name="T10" fmla="*/ 52 w 52"/>
                <a:gd name="T11" fmla="*/ 135 h 135"/>
                <a:gd name="T12" fmla="*/ 24 w 52"/>
                <a:gd name="T13" fmla="*/ 56 h 135"/>
                <a:gd name="T14" fmla="*/ 7 w 52"/>
                <a:gd name="T15" fmla="*/ 1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27" name="Group 9"/>
          <p:cNvGrpSpPr>
            <a:grpSpLocks/>
          </p:cNvGrpSpPr>
          <p:nvPr/>
        </p:nvGrpSpPr>
        <p:grpSpPr bwMode="auto">
          <a:xfrm>
            <a:off x="26988" y="0"/>
            <a:ext cx="2357437" cy="6853238"/>
            <a:chOff x="6627813" y="194833"/>
            <a:chExt cx="1952625" cy="5678918"/>
          </a:xfrm>
        </p:grpSpPr>
        <p:sp>
          <p:nvSpPr>
            <p:cNvPr id="1034" name="Freeform 27"/>
            <p:cNvSpPr>
              <a:spLocks/>
            </p:cNvSpPr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>
                <a:gd name="T0" fmla="*/ 7 w 103"/>
                <a:gd name="T1" fmla="*/ 210 h 920"/>
                <a:gd name="T2" fmla="*/ 26 w 103"/>
                <a:gd name="T3" fmla="*/ 445 h 920"/>
                <a:gd name="T4" fmla="*/ 57 w 103"/>
                <a:gd name="T5" fmla="*/ 679 h 920"/>
                <a:gd name="T6" fmla="*/ 101 w 103"/>
                <a:gd name="T7" fmla="*/ 911 h 920"/>
                <a:gd name="T8" fmla="*/ 103 w 103"/>
                <a:gd name="T9" fmla="*/ 920 h 920"/>
                <a:gd name="T10" fmla="*/ 99 w 103"/>
                <a:gd name="T11" fmla="*/ 874 h 920"/>
                <a:gd name="T12" fmla="*/ 99 w 103"/>
                <a:gd name="T13" fmla="*/ 866 h 920"/>
                <a:gd name="T14" fmla="*/ 63 w 103"/>
                <a:gd name="T15" fmla="*/ 678 h 920"/>
                <a:gd name="T16" fmla="*/ 30 w 103"/>
                <a:gd name="T17" fmla="*/ 444 h 920"/>
                <a:gd name="T18" fmla="*/ 9 w 103"/>
                <a:gd name="T19" fmla="*/ 209 h 920"/>
                <a:gd name="T20" fmla="*/ 3 w 103"/>
                <a:gd name="T21" fmla="*/ 92 h 920"/>
                <a:gd name="T22" fmla="*/ 1 w 103"/>
                <a:gd name="T23" fmla="*/ 0 h 920"/>
                <a:gd name="T24" fmla="*/ 0 w 103"/>
                <a:gd name="T25" fmla="*/ 0 h 920"/>
                <a:gd name="T26" fmla="*/ 1 w 103"/>
                <a:gd name="T27" fmla="*/ 92 h 920"/>
                <a:gd name="T28" fmla="*/ 7 w 103"/>
                <a:gd name="T29" fmla="*/ 210 h 9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35" name="Freeform 28"/>
            <p:cNvSpPr>
              <a:spLocks/>
            </p:cNvSpPr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>
                <a:gd name="T0" fmla="*/ 53 w 88"/>
                <a:gd name="T1" fmla="*/ 229 h 330"/>
                <a:gd name="T2" fmla="*/ 88 w 88"/>
                <a:gd name="T3" fmla="*/ 330 h 330"/>
                <a:gd name="T4" fmla="*/ 88 w 88"/>
                <a:gd name="T5" fmla="*/ 308 h 330"/>
                <a:gd name="T6" fmla="*/ 88 w 88"/>
                <a:gd name="T7" fmla="*/ 304 h 330"/>
                <a:gd name="T8" fmla="*/ 62 w 88"/>
                <a:gd name="T9" fmla="*/ 226 h 330"/>
                <a:gd name="T10" fmla="*/ 0 w 88"/>
                <a:gd name="T11" fmla="*/ 0 h 330"/>
                <a:gd name="T12" fmla="*/ 7 w 88"/>
                <a:gd name="T13" fmla="*/ 63 h 330"/>
                <a:gd name="T14" fmla="*/ 53 w 88"/>
                <a:gd name="T15" fmla="*/ 229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36" name="Freeform 29"/>
            <p:cNvSpPr>
              <a:spLocks/>
            </p:cNvSpPr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>
                <a:gd name="T0" fmla="*/ 6 w 90"/>
                <a:gd name="T1" fmla="*/ 15 h 207"/>
                <a:gd name="T2" fmla="*/ 0 w 90"/>
                <a:gd name="T3" fmla="*/ 0 h 207"/>
                <a:gd name="T4" fmla="*/ 1 w 90"/>
                <a:gd name="T5" fmla="*/ 29 h 207"/>
                <a:gd name="T6" fmla="*/ 42 w 90"/>
                <a:gd name="T7" fmla="*/ 127 h 207"/>
                <a:gd name="T8" fmla="*/ 80 w 90"/>
                <a:gd name="T9" fmla="*/ 207 h 207"/>
                <a:gd name="T10" fmla="*/ 90 w 90"/>
                <a:gd name="T11" fmla="*/ 207 h 207"/>
                <a:gd name="T12" fmla="*/ 50 w 90"/>
                <a:gd name="T13" fmla="*/ 123 h 207"/>
                <a:gd name="T14" fmla="*/ 6 w 90"/>
                <a:gd name="T15" fmla="*/ 15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37" name="Freeform 30"/>
            <p:cNvSpPr>
              <a:spLocks/>
            </p:cNvSpPr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>
                <a:gd name="T0" fmla="*/ 101 w 115"/>
                <a:gd name="T1" fmla="*/ 409 h 467"/>
                <a:gd name="T2" fmla="*/ 78 w 115"/>
                <a:gd name="T3" fmla="*/ 344 h 467"/>
                <a:gd name="T4" fmla="*/ 29 w 115"/>
                <a:gd name="T5" fmla="*/ 151 h 467"/>
                <a:gd name="T6" fmla="*/ 13 w 115"/>
                <a:gd name="T7" fmla="*/ 53 h 467"/>
                <a:gd name="T8" fmla="*/ 0 w 115"/>
                <a:gd name="T9" fmla="*/ 0 h 467"/>
                <a:gd name="T10" fmla="*/ 21 w 115"/>
                <a:gd name="T11" fmla="*/ 152 h 467"/>
                <a:gd name="T12" fmla="*/ 69 w 115"/>
                <a:gd name="T13" fmla="*/ 347 h 467"/>
                <a:gd name="T14" fmla="*/ 103 w 115"/>
                <a:gd name="T15" fmla="*/ 441 h 467"/>
                <a:gd name="T16" fmla="*/ 115 w 115"/>
                <a:gd name="T17" fmla="*/ 467 h 467"/>
                <a:gd name="T18" fmla="*/ 112 w 115"/>
                <a:gd name="T19" fmla="*/ 458 h 467"/>
                <a:gd name="T20" fmla="*/ 101 w 115"/>
                <a:gd name="T21" fmla="*/ 409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38" name="Freeform 31"/>
            <p:cNvSpPr>
              <a:spLocks/>
            </p:cNvSpPr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>
                <a:gd name="T0" fmla="*/ 17 w 36"/>
                <a:gd name="T1" fmla="*/ 633 h 633"/>
                <a:gd name="T2" fmla="*/ 13 w 36"/>
                <a:gd name="T3" fmla="*/ 597 h 633"/>
                <a:gd name="T4" fmla="*/ 5 w 36"/>
                <a:gd name="T5" fmla="*/ 398 h 633"/>
                <a:gd name="T6" fmla="*/ 13 w 36"/>
                <a:gd name="T7" fmla="*/ 198 h 633"/>
                <a:gd name="T8" fmla="*/ 22 w 36"/>
                <a:gd name="T9" fmla="*/ 99 h 633"/>
                <a:gd name="T10" fmla="*/ 36 w 36"/>
                <a:gd name="T11" fmla="*/ 0 h 633"/>
                <a:gd name="T12" fmla="*/ 35 w 36"/>
                <a:gd name="T13" fmla="*/ 0 h 633"/>
                <a:gd name="T14" fmla="*/ 20 w 36"/>
                <a:gd name="T15" fmla="*/ 99 h 633"/>
                <a:gd name="T16" fmla="*/ 10 w 36"/>
                <a:gd name="T17" fmla="*/ 198 h 633"/>
                <a:gd name="T18" fmla="*/ 1 w 36"/>
                <a:gd name="T19" fmla="*/ 398 h 633"/>
                <a:gd name="T20" fmla="*/ 7 w 36"/>
                <a:gd name="T21" fmla="*/ 589 h 633"/>
                <a:gd name="T22" fmla="*/ 16 w 36"/>
                <a:gd name="T23" fmla="*/ 632 h 633"/>
                <a:gd name="T24" fmla="*/ 17 w 36"/>
                <a:gd name="T25" fmla="*/ 633 h 6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39" name="Freeform 32"/>
            <p:cNvSpPr>
              <a:spLocks/>
            </p:cNvSpPr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>
                <a:gd name="T0" fmla="*/ 22 w 28"/>
                <a:gd name="T1" fmla="*/ 59 h 59"/>
                <a:gd name="T2" fmla="*/ 28 w 28"/>
                <a:gd name="T3" fmla="*/ 59 h 59"/>
                <a:gd name="T4" fmla="*/ 0 w 28"/>
                <a:gd name="T5" fmla="*/ 0 h 59"/>
                <a:gd name="T6" fmla="*/ 22 w 28"/>
                <a:gd name="T7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0" name="Freeform 33"/>
            <p:cNvSpPr>
              <a:spLocks/>
            </p:cNvSpPr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>
                <a:gd name="T0" fmla="*/ 4 w 17"/>
                <a:gd name="T1" fmla="*/ 54 h 107"/>
                <a:gd name="T2" fmla="*/ 17 w 17"/>
                <a:gd name="T3" fmla="*/ 107 h 107"/>
                <a:gd name="T4" fmla="*/ 10 w 17"/>
                <a:gd name="T5" fmla="*/ 44 h 107"/>
                <a:gd name="T6" fmla="*/ 9 w 17"/>
                <a:gd name="T7" fmla="*/ 43 h 107"/>
                <a:gd name="T8" fmla="*/ 0 w 17"/>
                <a:gd name="T9" fmla="*/ 0 h 107"/>
                <a:gd name="T10" fmla="*/ 0 w 17"/>
                <a:gd name="T11" fmla="*/ 8 h 107"/>
                <a:gd name="T12" fmla="*/ 4 w 17"/>
                <a:gd name="T13" fmla="*/ 54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1" name="Freeform 34"/>
            <p:cNvSpPr>
              <a:spLocks/>
            </p:cNvSpPr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>
                <a:gd name="T0" fmla="*/ 8 w 294"/>
                <a:gd name="T1" fmla="*/ 553 h 568"/>
                <a:gd name="T2" fmla="*/ 35 w 294"/>
                <a:gd name="T3" fmla="*/ 397 h 568"/>
                <a:gd name="T4" fmla="*/ 99 w 294"/>
                <a:gd name="T5" fmla="*/ 252 h 568"/>
                <a:gd name="T6" fmla="*/ 187 w 294"/>
                <a:gd name="T7" fmla="*/ 119 h 568"/>
                <a:gd name="T8" fmla="*/ 238 w 294"/>
                <a:gd name="T9" fmla="*/ 58 h 568"/>
                <a:gd name="T10" fmla="*/ 265 w 294"/>
                <a:gd name="T11" fmla="*/ 28 h 568"/>
                <a:gd name="T12" fmla="*/ 294 w 294"/>
                <a:gd name="T13" fmla="*/ 0 h 568"/>
                <a:gd name="T14" fmla="*/ 293 w 294"/>
                <a:gd name="T15" fmla="*/ 0 h 568"/>
                <a:gd name="T16" fmla="*/ 264 w 294"/>
                <a:gd name="T17" fmla="*/ 27 h 568"/>
                <a:gd name="T18" fmla="*/ 237 w 294"/>
                <a:gd name="T19" fmla="*/ 56 h 568"/>
                <a:gd name="T20" fmla="*/ 185 w 294"/>
                <a:gd name="T21" fmla="*/ 117 h 568"/>
                <a:gd name="T22" fmla="*/ 95 w 294"/>
                <a:gd name="T23" fmla="*/ 249 h 568"/>
                <a:gd name="T24" fmla="*/ 30 w 294"/>
                <a:gd name="T25" fmla="*/ 396 h 568"/>
                <a:gd name="T26" fmla="*/ 0 w 294"/>
                <a:gd name="T27" fmla="*/ 549 h 568"/>
                <a:gd name="T28" fmla="*/ 7 w 294"/>
                <a:gd name="T29" fmla="*/ 568 h 568"/>
                <a:gd name="T30" fmla="*/ 8 w 294"/>
                <a:gd name="T31" fmla="*/ 553 h 5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2" name="Freeform 35"/>
            <p:cNvSpPr>
              <a:spLocks/>
            </p:cNvSpPr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>
                <a:gd name="T0" fmla="*/ 0 w 25"/>
                <a:gd name="T1" fmla="*/ 0 h 53"/>
                <a:gd name="T2" fmla="*/ 19 w 25"/>
                <a:gd name="T3" fmla="*/ 53 h 53"/>
                <a:gd name="T4" fmla="*/ 25 w 25"/>
                <a:gd name="T5" fmla="*/ 53 h 53"/>
                <a:gd name="T6" fmla="*/ 0 w 25"/>
                <a:gd name="T7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3" name="Freeform 36"/>
            <p:cNvSpPr>
              <a:spLocks/>
            </p:cNvSpPr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>
                <a:gd name="T0" fmla="*/ 0 w 29"/>
                <a:gd name="T1" fmla="*/ 0 h 141"/>
                <a:gd name="T2" fmla="*/ 7 w 29"/>
                <a:gd name="T3" fmla="*/ 89 h 141"/>
                <a:gd name="T4" fmla="*/ 18 w 29"/>
                <a:gd name="T5" fmla="*/ 117 h 141"/>
                <a:gd name="T6" fmla="*/ 29 w 29"/>
                <a:gd name="T7" fmla="*/ 141 h 141"/>
                <a:gd name="T8" fmla="*/ 27 w 29"/>
                <a:gd name="T9" fmla="*/ 135 h 141"/>
                <a:gd name="T10" fmla="*/ 8 w 29"/>
                <a:gd name="T11" fmla="*/ 22 h 141"/>
                <a:gd name="T12" fmla="*/ 4 w 29"/>
                <a:gd name="T13" fmla="*/ 11 h 141"/>
                <a:gd name="T14" fmla="*/ 0 w 29"/>
                <a:gd name="T15" fmla="*/ 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4" name="Freeform 37"/>
            <p:cNvSpPr>
              <a:spLocks/>
            </p:cNvSpPr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>
                <a:gd name="T0" fmla="*/ 0 w 8"/>
                <a:gd name="T1" fmla="*/ 26 h 48"/>
                <a:gd name="T2" fmla="*/ 4 w 8"/>
                <a:gd name="T3" fmla="*/ 37 h 48"/>
                <a:gd name="T4" fmla="*/ 8 w 8"/>
                <a:gd name="T5" fmla="*/ 48 h 48"/>
                <a:gd name="T6" fmla="*/ 7 w 8"/>
                <a:gd name="T7" fmla="*/ 19 h 48"/>
                <a:gd name="T8" fmla="*/ 0 w 8"/>
                <a:gd name="T9" fmla="*/ 0 h 48"/>
                <a:gd name="T10" fmla="*/ 0 w 8"/>
                <a:gd name="T11" fmla="*/ 4 h 48"/>
                <a:gd name="T12" fmla="*/ 0 w 8"/>
                <a:gd name="T13" fmla="*/ 26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5" name="Freeform 38"/>
            <p:cNvSpPr>
              <a:spLocks/>
            </p:cNvSpPr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>
                <a:gd name="T0" fmla="*/ 11 w 44"/>
                <a:gd name="T1" fmla="*/ 28 h 111"/>
                <a:gd name="T2" fmla="*/ 0 w 44"/>
                <a:gd name="T3" fmla="*/ 0 h 111"/>
                <a:gd name="T4" fmla="*/ 11 w 44"/>
                <a:gd name="T5" fmla="*/ 49 h 111"/>
                <a:gd name="T6" fmla="*/ 14 w 44"/>
                <a:gd name="T7" fmla="*/ 58 h 111"/>
                <a:gd name="T8" fmla="*/ 39 w 44"/>
                <a:gd name="T9" fmla="*/ 111 h 111"/>
                <a:gd name="T10" fmla="*/ 44 w 44"/>
                <a:gd name="T11" fmla="*/ 111 h 111"/>
                <a:gd name="T12" fmla="*/ 22 w 44"/>
                <a:gd name="T13" fmla="*/ 52 h 111"/>
                <a:gd name="T14" fmla="*/ 11 w 44"/>
                <a:gd name="T15" fmla="*/ 28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563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2592388" y="623888"/>
            <a:ext cx="8912225" cy="128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589213" y="2133600"/>
            <a:ext cx="89154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3" y="6130925"/>
            <a:ext cx="1146175" cy="369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214DC3B-8C49-49A3-B5AA-2F90738DBF0B}" type="datetimeFigureOut">
              <a:rPr lang="ru-RU"/>
              <a:pPr>
                <a:defRPr/>
              </a:pPr>
              <a:t>03.09.2026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3" y="6135688"/>
            <a:ext cx="7620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3" y="787400"/>
            <a:ext cx="7794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2000" smtClean="0">
                <a:solidFill>
                  <a:srgbClr val="FE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700FCFA-2632-4C94-9A99-8837D2F62C5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</p:sldLayoutIdLst>
  <p:txStyles>
    <p:titleStyle>
      <a:lvl1pPr algn="l" defTabSz="457200" rtl="0" fontAlgn="base">
        <a:spcBef>
          <a:spcPct val="0"/>
        </a:spcBef>
        <a:spcAft>
          <a:spcPct val="0"/>
        </a:spcAft>
        <a:defRPr sz="3600" kern="1200">
          <a:solidFill>
            <a:srgbClr val="262626"/>
          </a:solidFill>
          <a:latin typeface="+mj-lt"/>
          <a:ea typeface="+mj-ea"/>
          <a:cs typeface="+mj-cs"/>
        </a:defRPr>
      </a:lvl1pPr>
      <a:lvl2pPr algn="l" defTabSz="457200" rtl="0" fontAlgn="base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Relationship Id="rId9" Type="http://schemas.openxmlformats.org/officeDocument/2006/relationships/image" Target="../media/image4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54.jpeg"/><Relationship Id="rId7" Type="http://schemas.openxmlformats.org/officeDocument/2006/relationships/image" Target="../media/image58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10" Type="http://schemas.openxmlformats.org/officeDocument/2006/relationships/image" Target="../media/image61.jpeg"/><Relationship Id="rId4" Type="http://schemas.openxmlformats.org/officeDocument/2006/relationships/image" Target="../media/image55.jpeg"/><Relationship Id="rId9" Type="http://schemas.openxmlformats.org/officeDocument/2006/relationships/image" Target="../media/image6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image" Target="../media/image65.jpeg"/><Relationship Id="rId7" Type="http://schemas.openxmlformats.org/officeDocument/2006/relationships/image" Target="../media/image69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0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10" Type="http://schemas.openxmlformats.org/officeDocument/2006/relationships/image" Target="../media/image34.jpeg"/><Relationship Id="rId4" Type="http://schemas.openxmlformats.org/officeDocument/2006/relationships/image" Target="../media/image28.jpeg"/><Relationship Id="rId9" Type="http://schemas.openxmlformats.org/officeDocument/2006/relationships/image" Target="../media/image3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10" Type="http://schemas.openxmlformats.org/officeDocument/2006/relationships/image" Target="../media/image42.jpeg"/><Relationship Id="rId4" Type="http://schemas.openxmlformats.org/officeDocument/2006/relationships/image" Target="../media/image36.jpeg"/><Relationship Id="rId9" Type="http://schemas.openxmlformats.org/officeDocument/2006/relationships/image" Target="../media/image4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5029" y="6138813"/>
            <a:ext cx="10772503" cy="719187"/>
          </a:xfrm>
        </p:spPr>
        <p:txBody>
          <a:bodyPr rtlCol="0"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000" b="1" dirty="0" smtClean="0">
                <a:ln/>
                <a:solidFill>
                  <a:schemeClr val="accent3"/>
                </a:solidFill>
                <a:latin typeface="Arial Black" panose="020B0A04020102020204" pitchFamily="34" charset="0"/>
              </a:rPr>
              <a:t>ОБРАЗОВАТЕЛЬНАЯ ПРАКТИКА</a:t>
            </a:r>
            <a:br>
              <a:rPr lang="ru-RU" sz="2000" b="1" dirty="0" smtClean="0">
                <a:ln/>
                <a:solidFill>
                  <a:schemeClr val="accent3"/>
                </a:solidFill>
                <a:latin typeface="Arial Black" panose="020B0A04020102020204" pitchFamily="34" charset="0"/>
              </a:rPr>
            </a:br>
            <a:r>
              <a:rPr lang="ru-RU" sz="2000" b="1" dirty="0" smtClean="0">
                <a:ln/>
                <a:solidFill>
                  <a:schemeClr val="accent3"/>
                </a:solidFill>
                <a:latin typeface="Arial Black" panose="020B0A04020102020204" pitchFamily="34" charset="0"/>
              </a:rPr>
              <a:t>«ДЕТСКИЙ САД – ПРОСТРАНСТВО ДЛЯ ВОСПИТАНИЯ </a:t>
            </a:r>
            <a:br>
              <a:rPr lang="ru-RU" sz="2000" b="1" dirty="0" smtClean="0">
                <a:ln/>
                <a:solidFill>
                  <a:schemeClr val="accent3"/>
                </a:solidFill>
                <a:latin typeface="Arial Black" panose="020B0A04020102020204" pitchFamily="34" charset="0"/>
              </a:rPr>
            </a:br>
            <a:r>
              <a:rPr lang="ru-RU" sz="2000" b="1" dirty="0" smtClean="0">
                <a:ln/>
                <a:solidFill>
                  <a:schemeClr val="accent3"/>
                </a:solidFill>
                <a:latin typeface="Arial Black" panose="020B0A04020102020204" pitchFamily="34" charset="0"/>
              </a:rPr>
              <a:t>ГРАЖДАНИНА И ПАТРИОТА СВОЕЙ МАЛОЙ РОДИНЫ:</a:t>
            </a:r>
            <a:br>
              <a:rPr lang="ru-RU" sz="2000" b="1" dirty="0" smtClean="0">
                <a:ln/>
                <a:solidFill>
                  <a:schemeClr val="accent3"/>
                </a:solidFill>
                <a:latin typeface="Arial Black" panose="020B0A04020102020204" pitchFamily="34" charset="0"/>
              </a:rPr>
            </a:br>
            <a:r>
              <a:rPr lang="ru-RU" sz="2000" b="1" dirty="0" smtClean="0">
                <a:ln/>
                <a:solidFill>
                  <a:schemeClr val="accent3"/>
                </a:solidFill>
                <a:latin typeface="Arial Black" panose="020B0A04020102020204" pitchFamily="34" charset="0"/>
              </a:rPr>
              <a:t>МОДЕЛЬ </a:t>
            </a:r>
            <a:r>
              <a:rPr lang="ru-RU" sz="2000" b="1" dirty="0">
                <a:ln/>
                <a:solidFill>
                  <a:schemeClr val="accent3"/>
                </a:solidFill>
                <a:latin typeface="Arial Black" panose="020B0A04020102020204" pitchFamily="34" charset="0"/>
              </a:rPr>
              <a:t>РАЗВИТИЯДУХОВНО-НРАВСТВЕННОГО </a:t>
            </a:r>
            <a:r>
              <a:rPr lang="ru-RU" sz="2000" b="1" dirty="0" smtClean="0">
                <a:ln/>
                <a:solidFill>
                  <a:schemeClr val="accent3"/>
                </a:solidFill>
                <a:latin typeface="Arial Black" panose="020B0A04020102020204" pitchFamily="34" charset="0"/>
              </a:rPr>
              <a:t/>
            </a:r>
            <a:br>
              <a:rPr lang="ru-RU" sz="2000" b="1" dirty="0" smtClean="0">
                <a:ln/>
                <a:solidFill>
                  <a:schemeClr val="accent3"/>
                </a:solidFill>
                <a:latin typeface="Arial Black" panose="020B0A04020102020204" pitchFamily="34" charset="0"/>
              </a:rPr>
            </a:br>
            <a:r>
              <a:rPr lang="ru-RU" sz="2000" b="1" dirty="0" smtClean="0">
                <a:ln/>
                <a:solidFill>
                  <a:schemeClr val="accent3"/>
                </a:solidFill>
                <a:latin typeface="Arial Black" panose="020B0A04020102020204" pitchFamily="34" charset="0"/>
              </a:rPr>
              <a:t>И ПАТРИОТИЧЕСКОГО ВОСПИТАНИЯ </a:t>
            </a:r>
            <a:br>
              <a:rPr lang="ru-RU" sz="2000" b="1" dirty="0" smtClean="0">
                <a:ln/>
                <a:solidFill>
                  <a:schemeClr val="accent3"/>
                </a:solidFill>
                <a:latin typeface="Arial Black" panose="020B0A04020102020204" pitchFamily="34" charset="0"/>
              </a:rPr>
            </a:br>
            <a:r>
              <a:rPr lang="ru-RU" sz="2000" b="1" dirty="0" smtClean="0">
                <a:ln/>
                <a:solidFill>
                  <a:schemeClr val="accent3"/>
                </a:solidFill>
                <a:latin typeface="Arial Black" panose="020B0A04020102020204" pitchFamily="34" charset="0"/>
              </a:rPr>
              <a:t>В УСЛОВИЯХ ОБРАЗОВАТЕЛЬНОЙ СРЕДЫ ДОУ</a:t>
            </a:r>
            <a:br>
              <a:rPr lang="ru-RU" sz="2000" b="1" dirty="0" smtClean="0">
                <a:ln/>
                <a:solidFill>
                  <a:schemeClr val="accent3"/>
                </a:solidFill>
                <a:latin typeface="Arial Black" panose="020B0A04020102020204" pitchFamily="34" charset="0"/>
              </a:rPr>
            </a:br>
            <a:r>
              <a:rPr lang="ru-RU" sz="2000" b="1" dirty="0" smtClean="0">
                <a:ln/>
                <a:solidFill>
                  <a:schemeClr val="accent3"/>
                </a:solidFill>
                <a:latin typeface="Arial Black" panose="020B0A04020102020204" pitchFamily="34" charset="0"/>
              </a:rPr>
              <a:t>С ОПОРОЙ НА СОВРЕМЕННЫЕ ПРАКТИКИ»</a:t>
            </a:r>
            <a:endParaRPr lang="ru-RU" sz="2000" b="1" dirty="0">
              <a:ln/>
              <a:solidFill>
                <a:schemeClr val="accent3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066925" y="95250"/>
            <a:ext cx="8915400" cy="479425"/>
          </a:xfrm>
        </p:spPr>
        <p:txBody>
          <a:bodyPr rtlCol="0">
            <a:normAutofit/>
          </a:bodyPr>
          <a:lstStyle/>
          <a:p>
            <a:pPr algn="ctr" fontAlgn="auto">
              <a:lnSpc>
                <a:spcPct val="50000"/>
              </a:lnSpc>
              <a:spcAft>
                <a:spcPts val="0"/>
              </a:spcAft>
              <a:buFont typeface="Wingdings 3" charset="2"/>
              <a:buNone/>
              <a:defRPr/>
            </a:pP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муниципальное бюджетное дошкольное образовательное </a:t>
            </a:r>
            <a:endParaRPr lang="ru-RU" sz="1200" b="1" dirty="0" smtClean="0">
              <a:solidFill>
                <a:schemeClr val="tx2">
                  <a:lumMod val="75000"/>
                </a:schemeClr>
              </a:solidFill>
              <a:latin typeface="Arial Black" pitchFamily="34" charset="0"/>
            </a:endParaRPr>
          </a:p>
          <a:p>
            <a:pPr algn="ctr" fontAlgn="auto">
              <a:lnSpc>
                <a:spcPct val="50000"/>
              </a:lnSpc>
              <a:spcAft>
                <a:spcPts val="0"/>
              </a:spcAft>
              <a:buFont typeface="Wingdings 3" charset="2"/>
              <a:buNone/>
              <a:defRPr/>
            </a:pP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учреждение детский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сад «Калинка» г.Волгодонска </a:t>
            </a:r>
          </a:p>
          <a:p>
            <a:pPr fontAlgn="auto">
              <a:lnSpc>
                <a:spcPct val="50000"/>
              </a:lnSpc>
              <a:spcAft>
                <a:spcPts val="0"/>
              </a:spcAft>
              <a:buFont typeface="Wingdings 3" charset="2"/>
              <a:buNone/>
              <a:defRPr/>
            </a:pP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903" y="817629"/>
            <a:ext cx="2855161" cy="933989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2381" b="38794"/>
          <a:stretch/>
        </p:blipFill>
        <p:spPr>
          <a:xfrm>
            <a:off x="7319888" y="1994572"/>
            <a:ext cx="3941764" cy="2461829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925" y="1994572"/>
            <a:ext cx="3884277" cy="2461829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chemeClr val="accent1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7" name="Прямоугольник 16"/>
          <p:cNvSpPr/>
          <p:nvPr/>
        </p:nvSpPr>
        <p:spPr>
          <a:xfrm>
            <a:off x="7776106" y="805710"/>
            <a:ext cx="2889993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n/>
                <a:solidFill>
                  <a:srgbClr val="0070C0"/>
                </a:solidFill>
                <a:latin typeface="Arial Black" panose="020B0A04020102020204" pitchFamily="34" charset="0"/>
              </a:rPr>
              <a:t>Региональный конкурс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n/>
                <a:solidFill>
                  <a:srgbClr val="0070C0"/>
                </a:solidFill>
                <a:latin typeface="Arial Black" panose="020B0A04020102020204" pitchFamily="34" charset="0"/>
              </a:rPr>
              <a:t>«Детский сад на 5+»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39" y="73691"/>
            <a:ext cx="2534195" cy="828994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999325" y="209613"/>
            <a:ext cx="8911687" cy="557151"/>
          </a:xfrm>
        </p:spPr>
        <p:txBody>
          <a:bodyPr rtlCol="0"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b="1" dirty="0" smtClean="0">
                <a:ln/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Участие во Всероссийских акциях</a:t>
            </a:r>
            <a:endParaRPr lang="ru-RU" sz="2400" b="1" dirty="0">
              <a:ln/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7653" name="Объект 6" descr="E:\фото конкурс\Screenshot_20260902_055051.jpg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0427" b="39574"/>
          <a:stretch>
            <a:fillRect/>
          </a:stretch>
        </p:blipFill>
        <p:spPr>
          <a:xfrm>
            <a:off x="466725" y="4449763"/>
            <a:ext cx="4438650" cy="2233612"/>
          </a:xfrm>
        </p:spPr>
      </p:pic>
      <p:pic>
        <p:nvPicPr>
          <p:cNvPr id="27654" name="Рисунок 7" descr="E:\фото конкурс\Screenshot_20260902_05534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305" t="5006" r="4774" b="64632"/>
          <a:stretch>
            <a:fillRect/>
          </a:stretch>
        </p:blipFill>
        <p:spPr bwMode="auto">
          <a:xfrm>
            <a:off x="6174712" y="1724501"/>
            <a:ext cx="2637501" cy="2187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5" name="Рисунок 8" descr="E:\фото конкурс\Screenshot_20260902_06075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9574" r="14844" b="39574"/>
          <a:stretch>
            <a:fillRect/>
          </a:stretch>
        </p:blipFill>
        <p:spPr bwMode="auto">
          <a:xfrm>
            <a:off x="5143500" y="4446588"/>
            <a:ext cx="3390900" cy="211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6" name="Рисунок 9" descr="E:\фото конкурс\Screenshot_20260902_06163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852" t="53674" r="10741" b="26923"/>
          <a:stretch>
            <a:fillRect/>
          </a:stretch>
        </p:blipFill>
        <p:spPr bwMode="auto">
          <a:xfrm>
            <a:off x="3106993" y="766764"/>
            <a:ext cx="2968007" cy="2329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7" name="Рисунок 10" descr="E:\фото конкурс\Screenshot_20260902_062318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9401" b="35781"/>
          <a:stretch/>
        </p:blipFill>
        <p:spPr bwMode="auto">
          <a:xfrm>
            <a:off x="8812213" y="4224338"/>
            <a:ext cx="3109912" cy="233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 descr="C:\Users\Калинка-ФИЗО\AppData\Local\Microsoft\Windows\INetCache\Content.Word\Screenshot_20260902_214749_edit_110548058402305.jpg"/>
          <p:cNvPicPr/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0841" y="1181261"/>
            <a:ext cx="3098799" cy="208964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891367" y="1181261"/>
            <a:ext cx="1611339" cy="30777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1400" b="1" dirty="0" smtClean="0">
                <a:ln/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Забег Победы</a:t>
            </a:r>
            <a:endParaRPr lang="ru-RU" sz="1400" b="1" dirty="0">
              <a:ln/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575997" y="1337561"/>
            <a:ext cx="2061783" cy="30777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1400" b="1" dirty="0" smtClean="0">
                <a:ln/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Журавлик Победы</a:t>
            </a:r>
            <a:endParaRPr lang="ru-RU" sz="1400" b="1" dirty="0">
              <a:ln/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02612" y="3117019"/>
            <a:ext cx="1481496" cy="30777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1400" b="1" dirty="0" smtClean="0">
                <a:ln/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Кросс нации</a:t>
            </a:r>
            <a:endParaRPr lang="ru-RU" sz="1400" b="1" dirty="0">
              <a:ln/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336277" y="766764"/>
            <a:ext cx="2130711" cy="30777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1400" b="1" dirty="0" smtClean="0">
                <a:ln/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Бессмертный полк</a:t>
            </a:r>
            <a:endParaRPr lang="ru-RU" sz="1400" b="1" dirty="0">
              <a:ln/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871720" y="4121682"/>
            <a:ext cx="1604927" cy="30777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1400" b="1" dirty="0" smtClean="0">
                <a:ln/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Свеча Памяти</a:t>
            </a:r>
            <a:endParaRPr lang="ru-RU" sz="1400" b="1" dirty="0">
              <a:ln/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827903" y="4070449"/>
            <a:ext cx="1535998" cy="30777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1400" b="1" dirty="0" smtClean="0">
                <a:ln/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Четыре лапы</a:t>
            </a:r>
            <a:endParaRPr lang="ru-RU" sz="1400" b="1" dirty="0">
              <a:ln/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412791" y="3911401"/>
            <a:ext cx="1624163" cy="30777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1400" b="1" dirty="0" smtClean="0">
                <a:ln/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Аллея Памяти</a:t>
            </a:r>
            <a:endParaRPr lang="ru-RU" sz="1400" b="1" dirty="0">
              <a:ln/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18" name="Рисунок 17" descr="C:\Users\user\AppData\Local\Microsoft\Windows\INetCache\Content.Word\IMG_20260505_110102_069.jpg"/>
          <p:cNvPicPr/>
          <p:nvPr/>
        </p:nvPicPr>
        <p:blipFill>
          <a:blip r:embed="rId9" cstate="print"/>
          <a:srcRect t="22366" b="21720"/>
          <a:stretch>
            <a:fillRect/>
          </a:stretch>
        </p:blipFill>
        <p:spPr bwMode="auto">
          <a:xfrm>
            <a:off x="340860" y="1520187"/>
            <a:ext cx="2541678" cy="2598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39" y="285911"/>
            <a:ext cx="2534195" cy="828994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778033" y="64678"/>
            <a:ext cx="9236809" cy="717010"/>
          </a:xfrm>
        </p:spPr>
        <p:txBody>
          <a:bodyPr rtlCol="0">
            <a:normAutofit fontScale="90000"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b="1" dirty="0" smtClean="0">
                <a:ln/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Достижения воспитанников ДОУ: региональный уровень</a:t>
            </a:r>
            <a:endParaRPr lang="ru-RU" sz="2400" b="1" dirty="0">
              <a:ln/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8676" name="Рисунок 6" descr="E:\фото конкурс\Screenshot_20260902_05575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5641" b="19147"/>
          <a:stretch>
            <a:fillRect/>
          </a:stretch>
        </p:blipFill>
        <p:spPr bwMode="auto">
          <a:xfrm>
            <a:off x="1027291" y="1567543"/>
            <a:ext cx="3025420" cy="3114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8" name="Рисунок 8" descr="E:\фото конкурс\Screenshot_20260902_06535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8204" b="28033"/>
          <a:stretch>
            <a:fillRect/>
          </a:stretch>
        </p:blipFill>
        <p:spPr bwMode="auto">
          <a:xfrm>
            <a:off x="4545875" y="879566"/>
            <a:ext cx="3127374" cy="3114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97577" y="5134584"/>
            <a:ext cx="2203268" cy="9144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Диплом 3 степени</a:t>
            </a:r>
          </a:p>
          <a:p>
            <a:pPr algn="ctr"/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«Космические горизонты: творчество без границ»</a:t>
            </a:r>
            <a:endParaRPr lang="ru-RU" sz="1200" dirty="0"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826472" y="4401633"/>
            <a:ext cx="2203268" cy="9144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Диплом 2 степени</a:t>
            </a:r>
          </a:p>
          <a:p>
            <a:pPr algn="ctr"/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Фестиваль детского творчества</a:t>
            </a:r>
          </a:p>
          <a:p>
            <a:pPr algn="ctr"/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«Новое поколение»</a:t>
            </a:r>
            <a:endParaRPr lang="ru-RU" sz="1200" dirty="0"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865325" y="4980753"/>
            <a:ext cx="2203268" cy="9144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Грамота (1 место)</a:t>
            </a:r>
          </a:p>
          <a:p>
            <a:pPr algn="ctr"/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Региональный этап Всероссийского конкурса «Неопалимая купина»</a:t>
            </a:r>
            <a:endParaRPr lang="ru-RU" sz="1200" dirty="0"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895" t="2605" r="1215" b="1657"/>
          <a:stretch/>
        </p:blipFill>
        <p:spPr>
          <a:xfrm>
            <a:off x="8760822" y="1288869"/>
            <a:ext cx="2307771" cy="3335382"/>
          </a:xfr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309" y="4091847"/>
            <a:ext cx="1511943" cy="2183762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chemeClr val="accent2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" y="352267"/>
            <a:ext cx="2534195" cy="828994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560321" y="166277"/>
            <a:ext cx="9330372" cy="1014983"/>
          </a:xfrm>
        </p:spPr>
        <p:txBody>
          <a:bodyPr rtlCol="0"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b="1" dirty="0">
                <a:ln/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Достижения воспитанников ДОУ</a:t>
            </a:r>
            <a:r>
              <a:rPr lang="ru-RU" sz="2400" b="1" dirty="0" smtClean="0">
                <a:ln/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:</a:t>
            </a:r>
            <a:br>
              <a:rPr lang="ru-RU" sz="2400" b="1" dirty="0" smtClean="0">
                <a:ln/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2400" b="1" dirty="0" smtClean="0">
                <a:ln/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 муниципальный </a:t>
            </a:r>
            <a:r>
              <a:rPr lang="ru-RU" sz="2400" b="1" dirty="0">
                <a:ln/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уровень</a:t>
            </a:r>
          </a:p>
        </p:txBody>
      </p:sp>
      <p:pic>
        <p:nvPicPr>
          <p:cNvPr id="29700" name="Рисунок 5" descr="E:\фото конкурс\Screenshot_20260902_06013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037" t="39914" r="1111" b="32907"/>
          <a:stretch>
            <a:fillRect/>
          </a:stretch>
        </p:blipFill>
        <p:spPr bwMode="auto">
          <a:xfrm>
            <a:off x="496888" y="3744913"/>
            <a:ext cx="4724400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 descr="E:\фото конкурс\Screenshot_20260902_060127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7522" b="17522"/>
          <a:stretch/>
        </p:blipFill>
        <p:spPr bwMode="auto">
          <a:xfrm>
            <a:off x="490173" y="1381758"/>
            <a:ext cx="1707197" cy="23628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9702" name="Рисунок 7" descr="E:\фото конкурс\Screenshot_20260902_06100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4531" b="34187"/>
          <a:stretch>
            <a:fillRect/>
          </a:stretch>
        </p:blipFill>
        <p:spPr bwMode="auto">
          <a:xfrm>
            <a:off x="5118100" y="1281113"/>
            <a:ext cx="3168650" cy="235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3" name="Объект 8" descr="E:\фото конкурс\Screenshot_20260902_061029.jpg"/>
          <p:cNvPicPr>
            <a:picLocks noGrp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2221" b="21796"/>
          <a:stretch>
            <a:fillRect/>
          </a:stretch>
        </p:blipFill>
        <p:spPr>
          <a:xfrm>
            <a:off x="6249988" y="3984625"/>
            <a:ext cx="2174875" cy="2547938"/>
          </a:xfrm>
        </p:spPr>
      </p:pic>
      <p:pic>
        <p:nvPicPr>
          <p:cNvPr id="29704" name="Рисунок 9" descr="E:\фото конкурс\Screenshot_20260902_05481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1453" b="19487"/>
          <a:stretch>
            <a:fillRect/>
          </a:stretch>
        </p:blipFill>
        <p:spPr bwMode="auto">
          <a:xfrm>
            <a:off x="9100456" y="1181260"/>
            <a:ext cx="1898017" cy="2840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 descr="E:\фото конкурс\Screenshot_20260902_061002.jpg"/>
          <p:cNvPicPr/>
          <p:nvPr/>
        </p:nvPicPr>
        <p:blipFill rotWithShape="1">
          <a:blip r:embed="rId8"/>
          <a:srcRect t="17522" b="17778"/>
          <a:stretch/>
        </p:blipFill>
        <p:spPr bwMode="auto">
          <a:xfrm>
            <a:off x="3225800" y="938213"/>
            <a:ext cx="1711325" cy="25574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0" name="Объект 7" descr="E:\фото конкурс\Screenshot_20260902_055907.jpg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8148" t="42821" b="43674"/>
          <a:stretch>
            <a:fillRect/>
          </a:stretch>
        </p:blipFill>
        <p:spPr bwMode="auto">
          <a:xfrm>
            <a:off x="10084526" y="4467498"/>
            <a:ext cx="1806167" cy="2306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Объект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35343" y="4753184"/>
            <a:ext cx="1312053" cy="1890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" y="352267"/>
            <a:ext cx="2534195" cy="828994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26" name="Рисунок 7" descr="E:\фото конкурс\Screenshot_20260902_18383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297" t="21710" r="5185" b="19658"/>
          <a:stretch>
            <a:fillRect/>
          </a:stretch>
        </p:blipFill>
        <p:spPr bwMode="auto">
          <a:xfrm>
            <a:off x="5771332" y="2250603"/>
            <a:ext cx="1573337" cy="22574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" name="Рисунок 6" descr="C:\Users\Калинка-ФИЗО\AppData\Local\Microsoft\Windows\INetCache\Content.Word\Collage_20260903_053719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9864" b="50297"/>
          <a:stretch/>
        </p:blipFill>
        <p:spPr bwMode="auto">
          <a:xfrm>
            <a:off x="8229797" y="1776549"/>
            <a:ext cx="3282933" cy="2452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Калинка-ФИЗО\AppData\Local\Microsoft\Windows\INetCache\Content.Word\Screenshot_20260902_213445_edit_110538190986944.jpg"/>
          <p:cNvPicPr/>
          <p:nvPr/>
        </p:nvPicPr>
        <p:blipFill rotWithShape="1"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5156"/>
          <a:stretch/>
        </p:blipFill>
        <p:spPr bwMode="auto">
          <a:xfrm>
            <a:off x="619754" y="1469432"/>
            <a:ext cx="4291879" cy="3555413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Прямоугольник 9"/>
          <p:cNvSpPr/>
          <p:nvPr/>
        </p:nvSpPr>
        <p:spPr>
          <a:xfrm>
            <a:off x="593627" y="5282630"/>
            <a:ext cx="4291879" cy="9144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Семинар-практикум для педагогов-психологов ДОУ города на тему «Развитие познавательных процессов ребенка дошкольного возраста с использованием игрового комплекта «</a:t>
            </a:r>
            <a:r>
              <a:rPr lang="ru-RU" sz="1200" dirty="0" err="1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Пертра</a:t>
            </a:r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»</a:t>
            </a:r>
            <a:endParaRPr lang="ru-RU" sz="1200" dirty="0"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235336" y="712515"/>
            <a:ext cx="4885509" cy="9144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Открытая зональная научно-практическая конференция «Лучшие педагогические практики в области экологического и инклюзивного образования»</a:t>
            </a:r>
            <a:endParaRPr lang="ru-RU" sz="1200" dirty="0"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2778125" y="193675"/>
            <a:ext cx="8912225" cy="777875"/>
          </a:xfrm>
        </p:spPr>
        <p:txBody>
          <a:bodyPr rtlCol="0"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b="1" dirty="0" smtClean="0">
                <a:ln/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Инновационная деятельность </a:t>
            </a:r>
            <a:endParaRPr lang="ru-RU" sz="2400" b="1" dirty="0">
              <a:ln/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15" name="Рисунок 14" descr="C:\Users\Калинка-ФИЗО\AppData\Local\Microsoft\Windows\INetCache\Content.Word\Collage_20260903_053719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619" t="51464" r="7075"/>
          <a:stretch/>
        </p:blipFill>
        <p:spPr bwMode="auto">
          <a:xfrm>
            <a:off x="7760235" y="4423380"/>
            <a:ext cx="3291840" cy="22960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" y="352267"/>
            <a:ext cx="2534195" cy="828994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1747" name="Объект 4" descr="E:\фото конкурс\Screenshot_20260902_055812.jpg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8974" b="27950"/>
          <a:stretch>
            <a:fillRect/>
          </a:stretch>
        </p:blipFill>
        <p:spPr>
          <a:xfrm>
            <a:off x="3701143" y="1976844"/>
            <a:ext cx="2570752" cy="3266595"/>
          </a:xfr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010937" y="257620"/>
            <a:ext cx="8911687" cy="1280890"/>
          </a:xfrm>
        </p:spPr>
        <p:txBody>
          <a:bodyPr rtlCol="0"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b="1" dirty="0" smtClean="0">
                <a:ln/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Профессиональные достижения педагогов ДОУ</a:t>
            </a:r>
            <a:endParaRPr lang="ru-RU" sz="2400" b="1" dirty="0">
              <a:ln/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Рисунок 4" descr="C:\Users\Калинка-ФИЗО\AppData\Local\Microsoft\Windows\INetCache\Content.Word\Screenshot_20260902_213417_edit_110522779578304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45" r="2723" b="2731"/>
          <a:stretch/>
        </p:blipFill>
        <p:spPr bwMode="auto">
          <a:xfrm>
            <a:off x="9483634" y="1959429"/>
            <a:ext cx="2325190" cy="340505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3165157" y="5396778"/>
            <a:ext cx="3049270" cy="9144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Сидоренко Оксана Николаевна</a:t>
            </a:r>
          </a:p>
          <a:p>
            <a:pPr algn="ctr"/>
            <a:r>
              <a:rPr lang="ru-RU" sz="1100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Лауреат городского профессионального конкурса «Педагог года - 2026» в номинации «Воспитатель года»</a:t>
            </a:r>
            <a:endParaRPr lang="ru-RU" sz="1100" dirty="0"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987245" y="5573485"/>
            <a:ext cx="3048001" cy="88915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err="1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Панькина</a:t>
            </a:r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 Татьяна Геннадьевна</a:t>
            </a:r>
          </a:p>
          <a:p>
            <a:pPr algn="ctr"/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Победитель городского профессионального конкурса «Педагог года - 2025» в номинации «Педагог-психолог»</a:t>
            </a:r>
            <a:endParaRPr lang="ru-RU" sz="1200" dirty="0"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9" name="Рисунок 8" descr="C:\Users\Калинка-ФИЗО\AppData\Local\Microsoft\Windows\INetCache\Content.Word\Screenshot_20260902_213255_edit_110503763279093.jpg"/>
          <p:cNvPicPr/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907" y="4153988"/>
            <a:ext cx="1497876" cy="22293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Калинка-ФИЗО\AppData\Local\Microsoft\Windows\INetCache\Content.Word\Screenshot_20260902_213259_edit_110513184122110.jpg"/>
          <p:cNvPicPr/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62" y="1429548"/>
            <a:ext cx="2927838" cy="25446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E:\фото конкурс\IMG_20200221_113504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5453" y="1375954"/>
            <a:ext cx="2988604" cy="2081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D:\Desktop\Screenshot_20260903_103150_edit_127256039586608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714308" y="3938400"/>
            <a:ext cx="2386149" cy="12829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2592388" y="623888"/>
            <a:ext cx="8912225" cy="1281112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6846" y="296091"/>
            <a:ext cx="9187543" cy="6270172"/>
          </a:xfrm>
          <a:solidFill>
            <a:srgbClr val="FFFFFF">
              <a:shade val="85000"/>
            </a:srgbClr>
          </a:solidFill>
          <a:ln w="3175" cap="sq">
            <a:solidFill>
              <a:schemeClr val="accent1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4616" y="301893"/>
            <a:ext cx="8911687" cy="804096"/>
          </a:xfrm>
        </p:spPr>
        <p:txBody>
          <a:bodyPr rtlCol="0">
            <a:normAutofit fontScale="90000"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b="1" dirty="0" smtClean="0">
                <a:ln/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Развивающая предметно-пространственная среда территории ДОУ</a:t>
            </a:r>
            <a:endParaRPr lang="ru-RU" sz="2400" b="1" dirty="0">
              <a:ln/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0483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5957" r="2155" b="35692"/>
          <a:stretch>
            <a:fillRect/>
          </a:stretch>
        </p:blipFill>
        <p:spPr>
          <a:xfrm>
            <a:off x="3195638" y="1620838"/>
            <a:ext cx="3475037" cy="2181225"/>
          </a:xfrm>
        </p:spPr>
      </p:pic>
      <p:pic>
        <p:nvPicPr>
          <p:cNvPr id="20484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4795" b="33080"/>
          <a:stretch>
            <a:fillRect/>
          </a:stretch>
        </p:blipFill>
        <p:spPr bwMode="auto">
          <a:xfrm>
            <a:off x="1733550" y="4241800"/>
            <a:ext cx="3473450" cy="220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676" t="33144" r="4604" b="35110"/>
          <a:stretch>
            <a:fillRect/>
          </a:stretch>
        </p:blipFill>
        <p:spPr bwMode="auto">
          <a:xfrm>
            <a:off x="7802563" y="1582738"/>
            <a:ext cx="3475037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3397" b="23302"/>
          <a:stretch>
            <a:fillRect/>
          </a:stretch>
        </p:blipFill>
        <p:spPr bwMode="auto">
          <a:xfrm>
            <a:off x="6740525" y="4230688"/>
            <a:ext cx="3475038" cy="215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634" y="1292384"/>
            <a:ext cx="2534195" cy="828994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888297" y="197390"/>
            <a:ext cx="8656955" cy="798290"/>
          </a:xfrm>
        </p:spPr>
        <p:txBody>
          <a:bodyPr rtlCol="0">
            <a:normAutofit fontScale="90000"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b="1" dirty="0" smtClean="0">
                <a:ln/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Внутреннее пространство ДОУ: зоны, оформление</a:t>
            </a:r>
            <a:endParaRPr lang="ru-RU" sz="2400" b="1" dirty="0">
              <a:ln/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507" name="Рисунок 6" descr="E:\фото конкурс\Screenshot_20260902_1837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52" t="37607" b="34016"/>
          <a:stretch>
            <a:fillRect/>
          </a:stretch>
        </p:blipFill>
        <p:spPr bwMode="auto">
          <a:xfrm>
            <a:off x="371475" y="3976688"/>
            <a:ext cx="3692525" cy="252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Рисунок 7" descr="E:\фото конкурс\Screenshot_20260902_18375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5127" b="34103"/>
          <a:stretch>
            <a:fillRect/>
          </a:stretch>
        </p:blipFill>
        <p:spPr bwMode="auto">
          <a:xfrm>
            <a:off x="371475" y="1279525"/>
            <a:ext cx="3070225" cy="254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Рисунок 9" descr="E:\фото конкурс\Screenshot_20260902_18375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259" t="43761" r="3519" b="40939"/>
          <a:stretch>
            <a:fillRect/>
          </a:stretch>
        </p:blipFill>
        <p:spPr bwMode="auto">
          <a:xfrm>
            <a:off x="3790950" y="1279525"/>
            <a:ext cx="4743450" cy="254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Объект 10" descr="E:\фото конкурс\Screenshot_20260902_183819.jpg"/>
          <p:cNvPicPr>
            <a:picLocks noGrp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371" t="33675" r="1666" b="32651"/>
          <a:stretch>
            <a:fillRect/>
          </a:stretch>
        </p:blipFill>
        <p:spPr>
          <a:xfrm>
            <a:off x="4410075" y="3976688"/>
            <a:ext cx="3803650" cy="2525712"/>
          </a:xfrm>
        </p:spPr>
      </p:pic>
      <p:pic>
        <p:nvPicPr>
          <p:cNvPr id="21511" name="Рисунок 11" descr="E:\фото конкурс\Screenshot_20260902_183809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592" t="38803" r="5927" b="35043"/>
          <a:stretch>
            <a:fillRect/>
          </a:stretch>
        </p:blipFill>
        <p:spPr bwMode="auto">
          <a:xfrm>
            <a:off x="8534400" y="3976688"/>
            <a:ext cx="3454400" cy="252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2" name="Рисунок 12" descr="E:\фото конкурс\Screenshot_20260902_183813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962" t="34102" r="2779" b="26154"/>
          <a:stretch>
            <a:fillRect/>
          </a:stretch>
        </p:blipFill>
        <p:spPr bwMode="auto">
          <a:xfrm>
            <a:off x="9037638" y="1020763"/>
            <a:ext cx="2773362" cy="280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77" y="191770"/>
            <a:ext cx="2534195" cy="828994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E:\фото конкурс\Screenshot_20260902_14511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3345" b="31697"/>
          <a:stretch>
            <a:fillRect/>
          </a:stretch>
        </p:blipFill>
        <p:spPr>
          <a:xfrm>
            <a:off x="7966075" y="1382713"/>
            <a:ext cx="3729038" cy="2824162"/>
          </a:xfrm>
          <a:noFill/>
        </p:spPr>
      </p:pic>
      <p:pic>
        <p:nvPicPr>
          <p:cNvPr id="22531" name="Рисунок 4" descr="C:\Users\Den\AppData\Local\Microsoft\Windows\Temporary Internet Files\Content.Word\Screenshot_20260902_17412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059" t="38602" r="4849" b="39581"/>
          <a:stretch>
            <a:fillRect/>
          </a:stretch>
        </p:blipFill>
        <p:spPr bwMode="auto">
          <a:xfrm>
            <a:off x="5181600" y="1343025"/>
            <a:ext cx="2540000" cy="284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804161" y="177070"/>
            <a:ext cx="9208452" cy="798290"/>
          </a:xfrm>
        </p:spPr>
        <p:txBody>
          <a:bodyPr rtlCol="0"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b="1" dirty="0" smtClean="0">
                <a:ln/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Внутреннее пространство ДОУ: зоны, оформление</a:t>
            </a:r>
            <a:endParaRPr lang="ru-RU" sz="2400" b="1" dirty="0">
              <a:ln/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63" y="189707"/>
            <a:ext cx="2534195" cy="828994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534" name="Рисунок 7" descr="C:\Users\Den\AppData\Local\Microsoft\Windows\Temporary Internet Files\Content.Word\Screenshot_20260902_19003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556" t="37436" r="5740" b="39487"/>
          <a:stretch>
            <a:fillRect/>
          </a:stretch>
        </p:blipFill>
        <p:spPr bwMode="auto">
          <a:xfrm>
            <a:off x="647700" y="1698625"/>
            <a:ext cx="3640138" cy="219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Рисунок 8" descr="C:\Users\Den\AppData\Local\Microsoft\Windows\Temporary Internet Files\Content.Word\Screenshot_20260902_190008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5641" r="7037" b="35812"/>
          <a:stretch>
            <a:fillRect/>
          </a:stretch>
        </p:blipFill>
        <p:spPr bwMode="auto">
          <a:xfrm>
            <a:off x="5919788" y="4462463"/>
            <a:ext cx="4781550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910847" y="1266411"/>
            <a:ext cx="3113353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 Black" pitchFamily="34" charset="0"/>
                <a:cs typeface="+mn-cs"/>
              </a:rPr>
              <a:t>Физкультурный зал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021218" y="818646"/>
            <a:ext cx="3518912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 Black" pitchFamily="34" charset="0"/>
                <a:cs typeface="+mn-cs"/>
              </a:rPr>
              <a:t>Групповые помещения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41680" y="4059207"/>
            <a:ext cx="2882520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 Black" pitchFamily="34" charset="0"/>
                <a:cs typeface="+mn-cs"/>
              </a:rPr>
              <a:t>Музыкальный зал</a:t>
            </a:r>
          </a:p>
        </p:txBody>
      </p:sp>
      <p:pic>
        <p:nvPicPr>
          <p:cNvPr id="22539" name="Рисунок 12" descr="E:\фото конкурс\Screenshot_20260902_18382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0939" b="36153"/>
          <a:stretch>
            <a:fillRect/>
          </a:stretch>
        </p:blipFill>
        <p:spPr bwMode="auto">
          <a:xfrm>
            <a:off x="647700" y="4548188"/>
            <a:ext cx="3640138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156" y="78739"/>
            <a:ext cx="2534195" cy="828994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Заголовок 5"/>
          <p:cNvSpPr txBox="1">
            <a:spLocks noGrp="1"/>
          </p:cNvSpPr>
          <p:nvPr>
            <p:ph type="title"/>
          </p:nvPr>
        </p:nvSpPr>
        <p:spPr>
          <a:xfrm>
            <a:off x="751840" y="1224895"/>
            <a:ext cx="4779218" cy="461665"/>
          </a:xfrm>
        </p:spPr>
        <p:txBody>
          <a:bodyPr rtlCol="0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 Black" pitchFamily="34" charset="0"/>
              </a:rPr>
              <a:t>Логопедический кабинет</a:t>
            </a:r>
            <a:endParaRPr lang="ru-RU" sz="24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7" name="Заголовок 5"/>
          <p:cNvSpPr txBox="1">
            <a:spLocks/>
          </p:cNvSpPr>
          <p:nvPr/>
        </p:nvSpPr>
        <p:spPr>
          <a:xfrm>
            <a:off x="6269114" y="994062"/>
            <a:ext cx="5317698" cy="46166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sz="2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 Black" pitchFamily="34" charset="0"/>
              </a:rPr>
              <a:t>Кабинет педагога-психолога</a:t>
            </a:r>
            <a:endParaRPr lang="ru-RU" sz="24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C00000"/>
              </a:solidFill>
              <a:latin typeface="Arial Black" pitchFamily="34" charset="0"/>
            </a:endParaRPr>
          </a:p>
        </p:txBody>
      </p:sp>
      <p:pic>
        <p:nvPicPr>
          <p:cNvPr id="8" name="Рисунок 7" descr="C:\Users\Калинка-ФИЗО\AppData\Local\Microsoft\Windows\INetCache\Content.Word\Screenshot_20260903_053238_edit_113078278347173.jpg"/>
          <p:cNvPicPr/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412" y="2133600"/>
            <a:ext cx="4100772" cy="342246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Объект 8" descr="C:\Users\Калинка-ФИЗО\AppData\Local\Microsoft\Windows\INetCache\Content.Word\Screenshot_20260903_053007_edit_113062119564106.jpg"/>
          <p:cNvPicPr>
            <a:picLocks noGrp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8380" y="1777819"/>
            <a:ext cx="4359167" cy="377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 txBox="1">
            <a:spLocks/>
          </p:cNvSpPr>
          <p:nvPr/>
        </p:nvSpPr>
        <p:spPr>
          <a:xfrm>
            <a:off x="0" y="0"/>
            <a:ext cx="12192000" cy="752475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  <a:ea typeface="+mj-ea"/>
                <a:cs typeface="+mj-cs"/>
              </a:rPr>
              <a:t>Студия «Моя малая Родина»</a:t>
            </a:r>
          </a:p>
        </p:txBody>
      </p:sp>
      <p:pic>
        <p:nvPicPr>
          <p:cNvPr id="24582" name="Рисунок 6" descr="C:\Users\admin\AppData\Local\Microsoft\Windows\Temporary Internet Files\Content.Word\IMG_20251008_140650.jpg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94" y="3738036"/>
            <a:ext cx="5310188" cy="29495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76" y="109219"/>
            <a:ext cx="2534195" cy="828994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D:\Desktop\Screenshot_20260903_103451_edit_12722863196458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74629" y="2194561"/>
            <a:ext cx="2743200" cy="39258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D:\Desktop\Screenshot_20260903_103446_edit_127237961977501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38549" y="1310042"/>
            <a:ext cx="4714619" cy="22764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D:\Desktop\Screenshot_20260903_103421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34733" y="683508"/>
            <a:ext cx="2709870" cy="45678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63" y="189707"/>
            <a:ext cx="2534195" cy="828994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19645" y="189707"/>
            <a:ext cx="8911687" cy="717010"/>
          </a:xfrm>
        </p:spPr>
        <p:txBody>
          <a:bodyPr rtlCol="0"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b="1" dirty="0" smtClean="0">
                <a:ln/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Воспитательно-образовательная деятельность</a:t>
            </a:r>
            <a:endParaRPr lang="ru-RU" sz="2400" b="1" dirty="0">
              <a:ln/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6" name="Рисунок 5" descr="C:\Users\admin\Desktop\распечатать\Screenshot_20251006_085758.jpg"/>
          <p:cNvPicPr/>
          <p:nvPr/>
        </p:nvPicPr>
        <p:blipFill>
          <a:blip r:embed="rId3"/>
          <a:srcRect t="32735" b="33162"/>
          <a:stretch>
            <a:fillRect/>
          </a:stretch>
        </p:blipFill>
        <p:spPr bwMode="auto">
          <a:xfrm>
            <a:off x="428625" y="1428750"/>
            <a:ext cx="2571750" cy="2928938"/>
          </a:xfrm>
          <a:prstGeom prst="rect">
            <a:avLst/>
          </a:prstGeom>
          <a:noFill/>
          <a:ln w="57150">
            <a:solidFill>
              <a:schemeClr val="accent3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7" name="Объект 6" descr="C:\Users\admin\Desktop\распечатать\Screenshot_20251006_090021.jpg"/>
          <p:cNvPicPr>
            <a:picLocks noGrp="1"/>
          </p:cNvPicPr>
          <p:nvPr>
            <p:ph idx="1"/>
          </p:nvPr>
        </p:nvPicPr>
        <p:blipFill>
          <a:blip r:embed="rId4" cstate="print"/>
          <a:srcRect t="33131" b="33162"/>
          <a:stretch>
            <a:fillRect/>
          </a:stretch>
        </p:blipFill>
        <p:spPr>
          <a:xfrm>
            <a:off x="3216275" y="4043363"/>
            <a:ext cx="2498725" cy="2652712"/>
          </a:xfrm>
          <a:ln w="57150">
            <a:solidFill>
              <a:schemeClr val="accent3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25606" name="Рисунок 7" descr="C:\Users\Den\AppData\Local\Microsoft\Windows\Temporary Internet Files\Content.Word\Screenshot_20260902_19392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2735" b="32822"/>
          <a:stretch>
            <a:fillRect/>
          </a:stretch>
        </p:blipFill>
        <p:spPr bwMode="auto">
          <a:xfrm>
            <a:off x="5873750" y="820738"/>
            <a:ext cx="2498725" cy="258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7" name="Рисунок 8" descr="C:\Users\Den\AppData\Local\Microsoft\Windows\Temporary Internet Files\Content.Word\Screenshot_20260902_19391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2564" b="32564"/>
          <a:stretch>
            <a:fillRect/>
          </a:stretch>
        </p:blipFill>
        <p:spPr bwMode="auto">
          <a:xfrm>
            <a:off x="428625" y="4632325"/>
            <a:ext cx="2571750" cy="206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9" name="Рисунок 10" descr="C:\Users\Den\AppData\Local\Microsoft\Windows\Temporary Internet Files\Content.Word\Screenshot_20260902_193823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2735" b="32735"/>
          <a:stretch>
            <a:fillRect/>
          </a:stretch>
        </p:blipFill>
        <p:spPr bwMode="auto">
          <a:xfrm>
            <a:off x="8596313" y="3783013"/>
            <a:ext cx="3027362" cy="280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0" name="Рисунок 11" descr="E:\фото конкурс\Screenshot_20260902_060347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6581" b="26753"/>
          <a:stretch>
            <a:fillRect/>
          </a:stretch>
        </p:blipFill>
        <p:spPr bwMode="auto">
          <a:xfrm>
            <a:off x="3143250" y="642938"/>
            <a:ext cx="2571750" cy="317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11" descr="C:\Users\Калинка-ФИЗО\AppData\Local\Microsoft\Windows\INetCache\Content.Word\Screenshot_20260902_174635.jpg"/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556" t="25214" r="6111" b="21282"/>
          <a:stretch/>
        </p:blipFill>
        <p:spPr bwMode="auto">
          <a:xfrm>
            <a:off x="8943703" y="724641"/>
            <a:ext cx="2347730" cy="274704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3" name="Рисунок 12" descr="C:\Users\user\AppData\Local\Microsoft\Windows\INetCache\Content.Word\IMG_20250609_112727_657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086566" y="3622765"/>
            <a:ext cx="2308496" cy="30383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2267"/>
            <a:ext cx="2534195" cy="828994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628900" y="157750"/>
            <a:ext cx="9186259" cy="1280890"/>
          </a:xfrm>
        </p:spPr>
        <p:txBody>
          <a:bodyPr rtlCol="0"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1800" b="1" dirty="0" smtClean="0">
                <a:ln/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Взаимодействие с социальными партнерами и волонтерами города</a:t>
            </a:r>
            <a:endParaRPr lang="ru-RU" sz="1800" b="1" dirty="0">
              <a:ln/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6628" name="Рисунок 5" descr="E:\фото конкурс\Screenshot_20260902_0614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6752" b="38290"/>
          <a:stretch>
            <a:fillRect/>
          </a:stretch>
        </p:blipFill>
        <p:spPr bwMode="auto">
          <a:xfrm>
            <a:off x="190507" y="1377094"/>
            <a:ext cx="3644900" cy="197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Рисунок 7" descr="E:\фото конкурс\Screenshot_20260902_06110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0170" b="40256"/>
          <a:stretch>
            <a:fillRect/>
          </a:stretch>
        </p:blipFill>
        <p:spPr bwMode="auto">
          <a:xfrm>
            <a:off x="3648890" y="3527865"/>
            <a:ext cx="3117669" cy="2207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Рисунок 8" descr="E:\фото конкурс\Screenshot_20260902_06063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4785" b="34872"/>
          <a:stretch>
            <a:fillRect/>
          </a:stretch>
        </p:blipFill>
        <p:spPr bwMode="auto">
          <a:xfrm>
            <a:off x="7907383" y="603249"/>
            <a:ext cx="3241358" cy="2242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1" name="Рисунок 9" descr="E:\фото конкурс\Screenshot_20260902_05553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3675" b="32736"/>
          <a:stretch>
            <a:fillRect/>
          </a:stretch>
        </p:blipFill>
        <p:spPr bwMode="auto">
          <a:xfrm>
            <a:off x="674765" y="3831772"/>
            <a:ext cx="2855391" cy="2589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3" name="Объект 12" descr="E:\фото конкурс\Screenshot_20260902_054440.jpg"/>
          <p:cNvPicPr>
            <a:picLocks noGrp="1"/>
          </p:cNvPicPr>
          <p:nvPr>
            <p:ph idx="1"/>
          </p:nvPr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0170" b="38632"/>
          <a:stretch>
            <a:fillRect/>
          </a:stretch>
        </p:blipFill>
        <p:spPr>
          <a:xfrm>
            <a:off x="8386355" y="2969623"/>
            <a:ext cx="2580392" cy="1709995"/>
          </a:xfrm>
        </p:spPr>
      </p:pic>
      <p:pic>
        <p:nvPicPr>
          <p:cNvPr id="12" name="Рисунок 11" descr="C:\Users\user\AppData\Local\Microsoft\Windows\INetCache\Content.Word\IMG_20260506_110122_363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276451" y="673417"/>
            <a:ext cx="2995206" cy="2513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Users\user\AppData\Local\Microsoft\Windows\INetCache\Content.Word\IMG_20260611_091520_242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405257" y="4728754"/>
            <a:ext cx="2630884" cy="1931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C:\Users\user\AppData\Local\Microsoft\Windows\INetCache\Content.Word\IMG_20260506_104613_676.jpg"/>
          <p:cNvPicPr/>
          <p:nvPr/>
        </p:nvPicPr>
        <p:blipFill>
          <a:blip r:embed="rId10" cstate="print"/>
          <a:srcRect t="19688"/>
          <a:stretch>
            <a:fillRect/>
          </a:stretch>
        </p:blipFill>
        <p:spPr bwMode="auto">
          <a:xfrm>
            <a:off x="6888478" y="4550229"/>
            <a:ext cx="2072642" cy="2168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421</TotalTime>
  <Words>206</Words>
  <Application>Microsoft Office PowerPoint</Application>
  <PresentationFormat>Произвольный</PresentationFormat>
  <Paragraphs>41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Легкий дым</vt:lpstr>
      <vt:lpstr>ОБРАЗОВАТЕЛЬНАЯ ПРАКТИКА «ДЕТСКИЙ САД – ПРОСТРАНСТВО ДЛЯ ВОСПИТАНИЯ  ГРАЖДАНИНА И ПАТРИОТА СВОЕЙ МАЛОЙ РОДИНЫ: МОДЕЛЬ РАЗВИТИЯДУХОВНО-НРАВСТВЕННОГО  И ПАТРИОТИЧЕСКОГО ВОСПИТАНИЯ  В УСЛОВИЯХ ОБРАЗОВАТЕЛЬНОЙ СРЕДЫ ДОУ С ОПОРОЙ НА СОВРЕМЕННЫЕ ПРАКТИКИ»</vt:lpstr>
      <vt:lpstr>Слайд 2</vt:lpstr>
      <vt:lpstr>Развивающая предметно-пространственная среда территории ДОУ</vt:lpstr>
      <vt:lpstr>Внутреннее пространство ДОУ: зоны, оформление</vt:lpstr>
      <vt:lpstr>Внутреннее пространство ДОУ: зоны, оформление</vt:lpstr>
      <vt:lpstr>Логопедический кабинет</vt:lpstr>
      <vt:lpstr>Слайд 7</vt:lpstr>
      <vt:lpstr>Воспитательно-образовательная деятельность</vt:lpstr>
      <vt:lpstr>Взаимодействие с социальными партнерами и волонтерами города</vt:lpstr>
      <vt:lpstr>Участие во Всероссийских акциях</vt:lpstr>
      <vt:lpstr>Достижения воспитанников ДОУ: региональный уровень</vt:lpstr>
      <vt:lpstr>Достижения воспитанников ДОУ:  муниципальный уровень</vt:lpstr>
      <vt:lpstr>Инновационная деятельность </vt:lpstr>
      <vt:lpstr>Профессиональные достижения педагогов ДОУ</vt:lpstr>
    </vt:vector>
  </TitlesOfParts>
  <Company>Детский сад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ОБРАЗОВАТЕЛЬНАЯ ПРАКТИКА «ДЕТСКИЙ САД – ПРОСТРАНСТВО ДЛЯ ВОСПИТАНИЯ ГРАЖДАНИНА И ПАТРИОТА СВОЕЙ МАЛОЙ РОДИНЫ: модель развития духовно-нравственного и патриотического воспитания в условиях »</dc:title>
  <dc:creator>Калинка-ФИЗО</dc:creator>
  <cp:lastModifiedBy>user</cp:lastModifiedBy>
  <cp:revision>39</cp:revision>
  <dcterms:created xsi:type="dcterms:W3CDTF">2026-09-02T12:15:15Z</dcterms:created>
  <dcterms:modified xsi:type="dcterms:W3CDTF">2026-09-03T07:58:09Z</dcterms:modified>
</cp:coreProperties>
</file>