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72" r:id="rId3"/>
    <p:sldId id="256" r:id="rId4"/>
    <p:sldId id="259" r:id="rId5"/>
    <p:sldId id="267" r:id="rId6"/>
    <p:sldId id="279" r:id="rId7"/>
    <p:sldId id="260" r:id="rId8"/>
    <p:sldId id="261" r:id="rId9"/>
    <p:sldId id="262" r:id="rId10"/>
    <p:sldId id="258" r:id="rId11"/>
    <p:sldId id="287" r:id="rId12"/>
    <p:sldId id="264" r:id="rId13"/>
    <p:sldId id="288" r:id="rId14"/>
    <p:sldId id="268" r:id="rId15"/>
    <p:sldId id="265" r:id="rId16"/>
    <p:sldId id="269" r:id="rId17"/>
    <p:sldId id="270" r:id="rId18"/>
    <p:sldId id="276" r:id="rId19"/>
    <p:sldId id="274" r:id="rId20"/>
    <p:sldId id="278" r:id="rId21"/>
    <p:sldId id="271" r:id="rId22"/>
    <p:sldId id="284" r:id="rId23"/>
    <p:sldId id="286" r:id="rId24"/>
    <p:sldId id="285" r:id="rId25"/>
    <p:sldId id="293" r:id="rId26"/>
    <p:sldId id="294" r:id="rId27"/>
    <p:sldId id="295" r:id="rId28"/>
    <p:sldId id="29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660066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0" autoAdjust="0"/>
    <p:restoredTop sz="94660"/>
  </p:normalViewPr>
  <p:slideViewPr>
    <p:cSldViewPr>
      <p:cViewPr varScale="1">
        <p:scale>
          <a:sx n="53" d="100"/>
          <a:sy n="53" d="100"/>
        </p:scale>
        <p:origin x="-90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63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87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7950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362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5226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2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083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104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343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284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888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65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38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038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44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25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76B14-D7F2-4FCB-B15F-503B503381A8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109B845-C1D7-499B-8332-613DBE845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31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5804" y="175907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Ростовская область </a:t>
            </a:r>
            <a:br>
              <a:rPr lang="ru-RU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ru-RU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г. Волгодонск</a:t>
            </a:r>
            <a:endParaRPr lang="ru-RU" sz="3600" b="1" dirty="0"/>
          </a:p>
        </p:txBody>
      </p:sp>
      <p:sp>
        <p:nvSpPr>
          <p:cNvPr id="4" name="WordArt 11"/>
          <p:cNvSpPr>
            <a:spLocks noGrp="1" noChangeArrowheads="1" noChangeShapeType="1" noTextEdit="1"/>
          </p:cNvSpPr>
          <p:nvPr>
            <p:ph type="subTitle" idx="1"/>
          </p:nvPr>
        </p:nvSpPr>
        <p:spPr bwMode="auto">
          <a:xfrm>
            <a:off x="1571604" y="3357562"/>
            <a:ext cx="6400800" cy="1752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>
              <a:buNone/>
            </a:pPr>
            <a:r>
              <a:rPr lang="ru-RU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"КАЛИНКА"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1643050"/>
            <a:ext cx="76438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2800" b="1" dirty="0" smtClean="0"/>
              <a:t>детский сад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71736" y="5643578"/>
            <a:ext cx="4572000" cy="5355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2813">
              <a:lnSpc>
                <a:spcPct val="80000"/>
              </a:lnSpc>
              <a:spcBef>
                <a:spcPct val="20000"/>
              </a:spcBef>
            </a:pP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Заведующий  МБДОУ </a:t>
            </a:r>
            <a:b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Мамыкина Людмила Юрьевна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05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48615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 w="24500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МЕТОДИЧЕСКАЯ РАБОТА </a:t>
            </a:r>
            <a:endParaRPr lang="ru-RU" sz="4000" dirty="0">
              <a:ln w="24500" cmpd="dbl">
                <a:solidFill>
                  <a:srgbClr val="C00000"/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475656" y="1988840"/>
            <a:ext cx="6696744" cy="2520280"/>
          </a:xfrm>
        </p:spPr>
        <p:txBody>
          <a:bodyPr>
            <a:normAutofit/>
          </a:bodyPr>
          <a:lstStyle/>
          <a:p>
            <a:pPr marL="502920" indent="-457200" algn="ctr">
              <a:buFont typeface="+mj-lt"/>
              <a:buAutoNum type="arabicPeriod"/>
            </a:pP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ДИАГНОСТИЧЕСКИЙ</a:t>
            </a:r>
          </a:p>
          <a:p>
            <a:pPr marL="502920" indent="-457200" algn="ctr">
              <a:buFont typeface="+mj-lt"/>
              <a:buAutoNum type="arabicPeriod"/>
            </a:pPr>
            <a:r>
              <a:rPr lang="ru-RU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РЕАЛИЗАЦИОННЫЙ</a:t>
            </a:r>
          </a:p>
          <a:p>
            <a:pPr marL="502920" indent="-457200" algn="ctr">
              <a:buFont typeface="+mj-lt"/>
              <a:buAutoNum type="arabicPeriod"/>
            </a:pPr>
            <a:r>
              <a:rPr lang="ru-RU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АНАЛИТИЧЕСКИЙ</a:t>
            </a:r>
          </a:p>
          <a:p>
            <a:pPr marL="45720" indent="0" algn="ctr">
              <a:buNone/>
            </a:pP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265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14654" y="188640"/>
            <a:ext cx="4392488" cy="792088"/>
          </a:xfrm>
        </p:spPr>
        <p:txBody>
          <a:bodyPr>
            <a:normAutofit fontScale="47500" lnSpcReduction="20000"/>
          </a:bodyPr>
          <a:lstStyle/>
          <a:p>
            <a:pPr marL="45720" indent="0" algn="ctr">
              <a:buNone/>
            </a:pP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endParaRPr lang="ru-RU" sz="59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marL="45720" indent="0" algn="ctr">
              <a:buNone/>
            </a:pPr>
            <a:r>
              <a:rPr lang="ru-RU" sz="59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ДИАГНОСТИЧЕСКИЙ</a:t>
            </a:r>
          </a:p>
          <a:p>
            <a:pPr marL="45720" indent="0" algn="ctr">
              <a:buNone/>
            </a:pP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55576" y="1556792"/>
            <a:ext cx="3456384" cy="792088"/>
          </a:xfrm>
          <a:prstGeom prst="rect">
            <a:avLst/>
          </a:prstGeom>
          <a:solidFill>
            <a:srgbClr val="CCCCFF"/>
          </a:solidFill>
          <a:ln>
            <a:solidFill>
              <a:srgbClr val="66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 3" charset="2"/>
              <a:buNone/>
            </a:pP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endParaRPr lang="ru-RU" sz="59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marL="45720" indent="0" algn="ctr">
              <a:buFont typeface="Wingdings 3" charset="2"/>
              <a:buNone/>
            </a:pPr>
            <a:r>
              <a:rPr lang="ru-RU" sz="7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анкетирование</a:t>
            </a:r>
          </a:p>
          <a:p>
            <a:pPr marL="45720" indent="0" algn="ctr">
              <a:buFont typeface="Wingdings 3" charset="2"/>
              <a:buNone/>
            </a:pP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203848" y="2836150"/>
            <a:ext cx="3456384" cy="792088"/>
          </a:xfrm>
          <a:prstGeom prst="rect">
            <a:avLst/>
          </a:prstGeom>
          <a:solidFill>
            <a:srgbClr val="CCCCFF"/>
          </a:solidFill>
          <a:ln>
            <a:solidFill>
              <a:srgbClr val="66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 3" charset="2"/>
              <a:buNone/>
            </a:pP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endParaRPr lang="ru-RU" sz="59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marL="45720" indent="0" algn="ctr">
              <a:buFont typeface="Wingdings 3" charset="2"/>
              <a:buNone/>
            </a:pPr>
            <a:r>
              <a:rPr lang="ru-RU" sz="7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тестирование</a:t>
            </a:r>
          </a:p>
          <a:p>
            <a:pPr marL="45720" indent="0" algn="ctr">
              <a:buFont typeface="Wingdings 3" charset="2"/>
              <a:buNone/>
            </a:pP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459923" y="4149080"/>
            <a:ext cx="3456384" cy="792088"/>
          </a:xfrm>
          <a:prstGeom prst="rect">
            <a:avLst/>
          </a:prstGeom>
          <a:solidFill>
            <a:srgbClr val="CCCCFF"/>
          </a:solidFill>
          <a:ln>
            <a:solidFill>
              <a:srgbClr val="66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 3" charset="2"/>
              <a:buNone/>
            </a:pP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endParaRPr lang="ru-RU" sz="59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marL="45720" indent="0" algn="ctr">
              <a:buFont typeface="Wingdings 3" charset="2"/>
              <a:buNone/>
            </a:pPr>
            <a:r>
              <a:rPr lang="ru-RU" sz="7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собеседование</a:t>
            </a:r>
          </a:p>
          <a:p>
            <a:pPr marL="45720" indent="0" algn="ctr">
              <a:buFont typeface="Wingdings 3" charset="2"/>
              <a:buNone/>
            </a:pP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436096" y="5445224"/>
            <a:ext cx="3456384" cy="792088"/>
          </a:xfrm>
          <a:prstGeom prst="rect">
            <a:avLst/>
          </a:prstGeom>
          <a:solidFill>
            <a:srgbClr val="CCCCFF"/>
          </a:solidFill>
          <a:ln>
            <a:solidFill>
              <a:srgbClr val="66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 3" charset="2"/>
              <a:buNone/>
            </a:pP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endParaRPr lang="ru-RU" sz="59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marL="45720" indent="0" algn="ctr">
              <a:buFont typeface="Wingdings 3" charset="2"/>
              <a:buNone/>
            </a:pPr>
            <a:r>
              <a:rPr lang="ru-RU" sz="7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наблюдение</a:t>
            </a:r>
          </a:p>
          <a:p>
            <a:pPr marL="45720" indent="0" algn="ctr">
              <a:buFont typeface="Wingdings 3" charset="2"/>
              <a:buNone/>
            </a:pP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5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14654" y="188640"/>
            <a:ext cx="4392488" cy="792088"/>
          </a:xfrm>
        </p:spPr>
        <p:txBody>
          <a:bodyPr>
            <a:normAutofit fontScale="47500" lnSpcReduction="20000"/>
          </a:bodyPr>
          <a:lstStyle/>
          <a:p>
            <a:pPr marL="45720" indent="0" algn="ctr">
              <a:buNone/>
            </a:pP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endParaRPr lang="ru-RU" sz="59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marL="45720" indent="0" algn="ctr">
              <a:buNone/>
            </a:pPr>
            <a:r>
              <a:rPr lang="ru-RU" sz="59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ДИАГНОСТИЧЕСКИЙ</a:t>
            </a:r>
          </a:p>
          <a:p>
            <a:pPr marL="45720" indent="0" algn="ctr">
              <a:buNone/>
            </a:pP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23528" y="1196752"/>
            <a:ext cx="8424936" cy="5400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3" indent="0" algn="just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Тест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молодого воспитателя на определение его педагогической стрессоустойчивости (Н.В.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Микляева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Ю.В.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Микляева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lvl="3" indent="0">
              <a:buNone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lvl="3" indent="0" algn="just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Тест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молодого воспитателя на определение эффективности работы педагога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стажиста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(Н.В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Микляева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Ю.В.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Микляева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914400" lvl="3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lvl="3" indent="0" algn="just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Тест Г.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Айзенка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Шайгородский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Ю.Ж. «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Точка отсчета»)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lvl="3" indent="0">
              <a:buNone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lvl="3" indent="0" algn="just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Тест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фигур (Рогов Е.И. «Настольная книга практического психолога в образовании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»)</a:t>
            </a:r>
            <a:endParaRPr lang="ru-R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170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Андрей\Desktop\IMG_19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6133" y="1730411"/>
            <a:ext cx="3600400" cy="4723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С Калинка\Desktop\IMG_20170420_1100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r="10366" b="5539"/>
          <a:stretch/>
        </p:blipFill>
        <p:spPr bwMode="auto">
          <a:xfrm rot="16200000">
            <a:off x="-602648" y="1419455"/>
            <a:ext cx="5377891" cy="3669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431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IMG_1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5869"/>
            <a:ext cx="4669489" cy="4086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ндрей\Desktop\IMG_19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80" y="2761103"/>
            <a:ext cx="5023928" cy="3950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96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6696744" cy="7920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РЕАЛИЗАЦИОННЫЙ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124744"/>
            <a:ext cx="5086209" cy="3123111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284984"/>
            <a:ext cx="5237740" cy="3260800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3506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059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ормативно-правовая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база и ведение групповой  документации 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Андрей\Desktop\DCIM\110___01\IMG_1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96728"/>
            <a:ext cx="3384376" cy="2799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Андрей\Desktop\DCIM\110___01\IMG_18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59" y="1096727"/>
            <a:ext cx="3691119" cy="2799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Андрей\Desktop\DCIM\110___01\IMG_18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84984"/>
            <a:ext cx="2879941" cy="335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38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8204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Подготовка и проведение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совместной образовательной  деятельност</a:t>
            </a: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Андрей\Desktop\110___01\IMG_18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1" y="1110733"/>
            <a:ext cx="4198686" cy="2819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ндрей\Desktop\110___01\IMG_18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01" y="1143271"/>
            <a:ext cx="4256360" cy="2787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ндрей\Desktop\110___01\IMG_18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63" y="3792287"/>
            <a:ext cx="4247055" cy="2933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4" y="3944979"/>
            <a:ext cx="4456722" cy="2824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52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54999" cy="72008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ИССЛЕДОВАТЕЛЬСКАЯ ДЕЯТЕЛЬНОСТЬ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07997"/>
            <a:ext cx="4754718" cy="347503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118" y="692696"/>
            <a:ext cx="5672405" cy="338437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452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lenovo\Desktop\SAM_68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7" y="260648"/>
            <a:ext cx="4382969" cy="3204355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lenovo\Desktop\SAM_68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56" y="260648"/>
            <a:ext cx="4356484" cy="320435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055608"/>
            <a:ext cx="5385344" cy="3778855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122637" y="4293096"/>
            <a:ext cx="3348372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 3" charset="2"/>
              <a:buNone/>
            </a:pPr>
            <a:r>
              <a:rPr lang="ru-RU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ПРОГУЛКА</a:t>
            </a:r>
          </a:p>
        </p:txBody>
      </p:sp>
    </p:spTree>
    <p:extLst>
      <p:ext uri="{BB962C8B-B14F-4D97-AF65-F5344CB8AC3E}">
        <p14:creationId xmlns:p14="http://schemas.microsoft.com/office/powerpoint/2010/main" val="156589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3" y="0"/>
            <a:ext cx="7772400" cy="1340768"/>
          </a:xfrm>
        </p:spPr>
        <p:txBody>
          <a:bodyPr/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НАСТАВНИЧЕСТВО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6264696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01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4" y="188640"/>
            <a:ext cx="4052312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8" descr="C:\Users\Андрей\Desktop\DCIM\110___01\IMG_18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689" y="188640"/>
            <a:ext cx="3173366" cy="335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:\Users\Андрей\Desktop\DCIM\110___01\IMG_18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2772"/>
            <a:ext cx="3059500" cy="335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068960"/>
            <a:ext cx="2606040" cy="3474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8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88640"/>
            <a:ext cx="428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Андрей\Desktop\DCIM\110___01\IMG_1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36754"/>
            <a:ext cx="3816424" cy="5022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ндрей\Desktop\DCIM\110___01\IMG_18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18266"/>
            <a:ext cx="3744416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66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\кРУГЛЫЙ СТОЛ\IMG_20160114_133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41" y="260648"/>
            <a:ext cx="6177843" cy="3475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\кРУГЛЫЙ СТОЛ\IMG_20160114_1333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73016"/>
            <a:ext cx="5504612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919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5258545" cy="7311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«МОЛОДЫЕ ТАЛАНТЫ» </a:t>
            </a:r>
            <a:endParaRPr lang="ru-RU" b="1" dirty="0">
              <a:ln>
                <a:solidFill>
                  <a:srgbClr val="7030A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КОНКУРСЫ\КОНКУРС ВОСПИТАТЕЛЬ 2015\1 тур 1 задание\фото пкервого задания\IMG_20151013_133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836712"/>
            <a:ext cx="5874949" cy="330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573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image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53686" y="119063"/>
            <a:ext cx="4208862" cy="3165922"/>
          </a:xfrm>
          <a:prstGeom prst="rect">
            <a:avLst/>
          </a:prstGeom>
        </p:spPr>
      </p:pic>
      <p:pic>
        <p:nvPicPr>
          <p:cNvPr id="6" name="Picture 2" descr="D:\Мои Рисунки\все фотографии\моя работа\SDC142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5"/>
          <a:stretch/>
        </p:blipFill>
        <p:spPr bwMode="auto">
          <a:xfrm>
            <a:off x="251520" y="188640"/>
            <a:ext cx="3999805" cy="3751354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5" descr="D:\Мои Рисунки\все фотографии\моя работа\ФОТО РАБОТА\SDC137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3"/>
          <a:stretch/>
        </p:blipFill>
        <p:spPr bwMode="auto">
          <a:xfrm>
            <a:off x="1907704" y="3358146"/>
            <a:ext cx="5277992" cy="329945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67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447444"/>
              </p:ext>
            </p:extLst>
          </p:nvPr>
        </p:nvGraphicFramePr>
        <p:xfrm>
          <a:off x="267178" y="1112249"/>
          <a:ext cx="8640960" cy="66598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80019"/>
                <a:gridCol w="2880019"/>
                <a:gridCol w="2880922"/>
              </a:tblGrid>
              <a:tr h="611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Старший воспитатель - молодой педагог</a:t>
                      </a:r>
                      <a:endParaRPr lang="ru-RU" sz="2000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Молодой педагог  педагог– психолог</a:t>
                      </a:r>
                      <a:endParaRPr lang="ru-RU" sz="2000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Молодой педагог – коллега</a:t>
                      </a:r>
                      <a:endParaRPr lang="ru-RU" sz="2000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7171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создание условий для легкой адаптации </a:t>
                      </a: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работе;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обеспечение необходимыми знаниями, умениями, навыками;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обеспечение </a:t>
                      </a: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материалами </a:t>
                      </a:r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перспективного планирования, дидактическими материалами, знакомство с методическим кабинетом</a:t>
                      </a:r>
                      <a:endParaRPr lang="ru-RU" sz="20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создание условий для легкой адаптации молодого специалиста на работе;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формирование авторитета педагога, уважения, интереса к нему у педагогического коллектива, детей и их родителей</a:t>
                      </a:r>
                      <a:endParaRPr lang="ru-RU" sz="20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оказание поддержки со стороны коллег, наставника принятие начинающего воспитателя</a:t>
                      </a:r>
                      <a:endParaRPr lang="ru-RU" sz="20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59631" y="15754"/>
            <a:ext cx="6656053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99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Психолого-педагогические аспекты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99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адаптационного периода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99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2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130309"/>
              </p:ext>
            </p:extLst>
          </p:nvPr>
        </p:nvGraphicFramePr>
        <p:xfrm>
          <a:off x="0" y="471772"/>
          <a:ext cx="9036497" cy="65633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37248"/>
                <a:gridCol w="1984840"/>
                <a:gridCol w="2235463"/>
                <a:gridCol w="1739473"/>
                <a:gridCol w="1739473"/>
              </a:tblGrid>
              <a:tr h="3975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Этапы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54" marR="383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Содержание работы </a:t>
                      </a:r>
                      <a:r>
                        <a:rPr lang="ru-RU" sz="2000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молодого педагога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54" marR="383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Содержание работы </a:t>
                      </a:r>
                      <a:r>
                        <a:rPr lang="ru-RU" sz="2000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заведующего </a:t>
                      </a: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2000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ст. </a:t>
                      </a: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воспитателя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54" marR="383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Содержание работы психолога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54" marR="383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Содержание работы наставника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54" marR="38354" marT="0" marB="0"/>
                </a:tc>
              </a:tr>
              <a:tr h="51612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1й этап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Период </a:t>
                      </a: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адаптации - самый сложный период как для новичка, так и для помогающих ему адаптироваться коллег.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54" marR="383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-изучение нормативно-правовой базы. - ведение документации;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стажировка </a:t>
                      </a: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у своего наставника, </a:t>
                      </a:r>
                      <a:r>
                        <a:rPr lang="ru-RU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планирование </a:t>
                      </a: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образовательного процесса и т.д.  </a:t>
                      </a:r>
                      <a:endParaRPr lang="ru-RU" sz="18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54" marR="383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 создание </a:t>
                      </a: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условий для легкой </a:t>
                      </a:r>
                      <a:r>
                        <a:rPr lang="ru-RU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адаптации</a:t>
                      </a:r>
                      <a:endParaRPr lang="ru-RU" sz="18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беседа заведующего ДОУ при приеме на </a:t>
                      </a:r>
                      <a:r>
                        <a:rPr lang="ru-RU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работу, </a:t>
                      </a: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знакомство его с должностной инструкцией, условиями труда, правилами внутреннего трудового распорядка, уставом ДОУ</a:t>
                      </a:r>
                      <a:r>
                        <a:rPr lang="ru-RU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endParaRPr lang="ru-RU" sz="18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354" marR="383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обеспечить </a:t>
                      </a: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постепенное вовлечение молодого воспитателя во все сферы профессиональной </a:t>
                      </a:r>
                      <a:r>
                        <a:rPr lang="ru-RU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деятельности.</a:t>
                      </a:r>
                      <a:endParaRPr lang="ru-RU" sz="18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54" marR="383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разрабатывает                              индивидуальный план образовательного маршрута молодого педагога;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демонстрирует методически правильное проведение занятия, прогулки, </a:t>
                      </a:r>
                      <a:endParaRPr lang="ru-RU" sz="18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354" marR="38354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59632" y="-79629"/>
            <a:ext cx="70844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Модель организации работы с молодыми педагогами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95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9036496" cy="633670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создана система работы, которая объединяет деятельность молодого педагога и наставника, а также узких  специалистов и  администрации учреждения;</a:t>
            </a:r>
          </a:p>
          <a:p>
            <a:pPr lvl="0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применяются эффективные  формы и методы работы, которые содействуют дальнейшему профессиональному становлению молодого специалиста;</a:t>
            </a:r>
          </a:p>
          <a:p>
            <a:pPr lvl="0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молодой воспитатель ведет работу по самообразованию, что позволяет ему пополнять и конкретизировать свои знания, осуществлять анализ возникающих в работе с детьми ситуаций;</a:t>
            </a:r>
          </a:p>
          <a:p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 молодого педагога  формируется потребность в постоянном пополнении педагогических знаний,  гибкость мышления, умение моделировать и прогнозировать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воспитательно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 образовательный процесс</a:t>
            </a:r>
          </a:p>
        </p:txBody>
      </p:sp>
    </p:spTree>
    <p:extLst>
      <p:ext uri="{BB962C8B-B14F-4D97-AF65-F5344CB8AC3E}">
        <p14:creationId xmlns:p14="http://schemas.microsoft.com/office/powerpoint/2010/main" val="3288332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4372168"/>
            <a:ext cx="7262192" cy="1143000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" y="17657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" y="0"/>
            <a:ext cx="914501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2952328" cy="656750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182880" indent="0">
              <a:buNone/>
            </a:pPr>
            <a:r>
              <a:rPr lang="ru-RU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Задача:</a:t>
            </a:r>
            <a:endParaRPr lang="ru-RU" sz="40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700808"/>
            <a:ext cx="7776864" cy="432048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воспитание компетентной, творческой личности, способной к продуктивной жизнедеятельности в новых общественных условиях</a:t>
            </a:r>
          </a:p>
        </p:txBody>
      </p:sp>
    </p:spTree>
    <p:extLst>
      <p:ext uri="{BB962C8B-B14F-4D97-AF65-F5344CB8AC3E}">
        <p14:creationId xmlns:p14="http://schemas.microsoft.com/office/powerpoint/2010/main" val="2764757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31520"/>
            <a:ext cx="8352928" cy="521776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45720" indent="0" algn="ctr">
              <a:buNone/>
            </a:pPr>
            <a:r>
              <a:rPr lang="ru-RU" sz="4000" b="1" dirty="0">
                <a:ln w="11430"/>
                <a:solidFill>
                  <a:srgbClr val="66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Положение о </a:t>
            </a:r>
            <a:r>
              <a:rPr lang="ru-RU" sz="4000" b="1" dirty="0" smtClean="0">
                <a:ln w="11430"/>
                <a:solidFill>
                  <a:srgbClr val="66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наставничестве</a:t>
            </a:r>
            <a:endParaRPr lang="ru-RU" sz="4000" b="1" dirty="0">
              <a:ln w="11430"/>
              <a:solidFill>
                <a:srgbClr val="66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" indent="0" algn="ctr">
              <a:buNone/>
            </a:pPr>
            <a:r>
              <a:rPr lang="ru-RU" sz="4000" b="1" dirty="0">
                <a:ln w="11430"/>
                <a:solidFill>
                  <a:srgbClr val="66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 работы с молодыми </a:t>
            </a:r>
            <a:r>
              <a:rPr lang="ru-RU" sz="4000" b="1" dirty="0" smtClean="0">
                <a:ln w="11430"/>
                <a:solidFill>
                  <a:srgbClr val="66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педагогами</a:t>
            </a:r>
            <a:endParaRPr lang="ru-RU" sz="4000" b="1" dirty="0">
              <a:ln w="11430"/>
              <a:solidFill>
                <a:srgbClr val="66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" indent="0" algn="ctr">
              <a:buNone/>
            </a:pPr>
            <a:r>
              <a:rPr lang="ru-RU" sz="4000" b="1" dirty="0">
                <a:ln w="11430"/>
                <a:solidFill>
                  <a:srgbClr val="66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Индивидуальный план прохождения образовательного маршрута молодого воспитателя</a:t>
            </a:r>
          </a:p>
        </p:txBody>
      </p:sp>
    </p:spTree>
    <p:extLst>
      <p:ext uri="{BB962C8B-B14F-4D97-AF65-F5344CB8AC3E}">
        <p14:creationId xmlns:p14="http://schemas.microsoft.com/office/powerpoint/2010/main" val="3272867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и\Desktop\мама\портфолио\ФОТО\ГОТОВЫЕ\МАМ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268288"/>
            <a:ext cx="3304108" cy="38807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635896" y="692696"/>
            <a:ext cx="5256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Педагог-наставник </a:t>
            </a:r>
          </a:p>
          <a:p>
            <a:r>
              <a:rPr lang="ru-RU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Дебелова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Любовь Ивановна  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кв.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категория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Андрей\Desktop\image (1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32040" y="2708920"/>
            <a:ext cx="3396904" cy="40571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79513" y="4581128"/>
            <a:ext cx="619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педагог 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Прокопова 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Светлана Николаевна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83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941168"/>
            <a:ext cx="3852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Педагог-наставник</a:t>
            </a:r>
          </a:p>
          <a:p>
            <a:pPr algn="ctr"/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Павлова </a:t>
            </a:r>
          </a:p>
          <a:p>
            <a:pPr algn="ctr"/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Тамара Юрьевна</a:t>
            </a:r>
          </a:p>
          <a:p>
            <a:pPr algn="ctr"/>
            <a:r>
              <a:rPr lang="en-US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кв. категория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7450" y="5125833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Молодой педагог</a:t>
            </a: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Щелкунова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Александра Николаевна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06" y="847440"/>
            <a:ext cx="2848951" cy="3788352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2808312" cy="3809808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540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80920" cy="5112568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оказание </a:t>
            </a: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помощи молодому педагогу в освоении 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профессии, овладении трудовыми                 обязанностями, </a:t>
            </a: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передачи наставниками личного опыта, принципов корпоративной культуры и профессиональной 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этики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55576" y="220305"/>
            <a:ext cx="2376264" cy="6567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ЦЕЛЬ</a:t>
            </a:r>
            <a:endParaRPr lang="ru-RU" sz="40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20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3991" y="419361"/>
            <a:ext cx="2952328" cy="6567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4000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Задачи:</a:t>
            </a:r>
            <a:endParaRPr lang="ru-RU" sz="4000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7863" y="1588456"/>
            <a:ext cx="4834100" cy="119247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3200" dirty="0">
                <a:ln w="1905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Адаптация молодых педагогов </a:t>
            </a:r>
            <a:endParaRPr lang="ru-RU" sz="3200" cap="all" dirty="0">
              <a:ln w="1905">
                <a:solidFill>
                  <a:schemeClr val="accent3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03848" y="3356992"/>
            <a:ext cx="5451221" cy="119247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3200" dirty="0" smtClean="0">
                <a:ln w="1905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Создание условий для молодых </a:t>
            </a:r>
            <a:r>
              <a:rPr lang="ru-RU" sz="3200" dirty="0">
                <a:ln w="1905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педагогов </a:t>
            </a:r>
            <a:endParaRPr lang="ru-RU" sz="3200" cap="all" dirty="0">
              <a:ln w="1905">
                <a:solidFill>
                  <a:schemeClr val="accent3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59632" y="5105355"/>
            <a:ext cx="6912768" cy="119247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3200" dirty="0">
                <a:ln w="1905">
                  <a:solidFill>
                    <a:schemeClr val="accent3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Оказание моральной  и психологической поддержки</a:t>
            </a:r>
            <a:endParaRPr lang="ru-RU" sz="3200" cap="all" dirty="0">
              <a:ln w="1905">
                <a:solidFill>
                  <a:schemeClr val="accent3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098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724128" y="92325"/>
            <a:ext cx="3344009" cy="6567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результат</a:t>
            </a:r>
            <a:endParaRPr lang="ru-RU" sz="40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42473" y="672524"/>
            <a:ext cx="4834100" cy="59623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3200" dirty="0" smtClean="0">
                <a:ln w="1905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Легкая адаптация</a:t>
            </a:r>
            <a:endParaRPr lang="ru-RU" sz="3200" cap="all" dirty="0">
              <a:ln w="1905"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6701" y="1403067"/>
            <a:ext cx="8231079" cy="119977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3200" dirty="0">
                <a:solidFill>
                  <a:schemeClr val="accent3">
                    <a:lumMod val="75000"/>
                  </a:schemeClr>
                </a:solidFill>
                <a:effectLst/>
              </a:rPr>
              <a:t>Повышение уровня знаний 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>в 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effectLst/>
              </a:rPr>
              <a:t>вопросах развития, воспитания и обучения </a:t>
            </a:r>
            <a:endParaRPr lang="ru-RU" sz="3200" cap="all" dirty="0">
              <a:ln w="1905"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42473" y="2780928"/>
            <a:ext cx="6912768" cy="72909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>Индивидуальный стиль 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effectLst/>
              </a:rPr>
              <a:t>в работе</a:t>
            </a:r>
            <a:endParaRPr lang="ru-RU" sz="3200" cap="all" dirty="0">
              <a:ln w="1905"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64178" y="3664736"/>
            <a:ext cx="8231079" cy="59988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3200" dirty="0">
                <a:solidFill>
                  <a:schemeClr val="accent3">
                    <a:lumMod val="75000"/>
                  </a:schemeClr>
                </a:solidFill>
                <a:effectLst/>
              </a:rPr>
              <a:t>Развитие творческих способностей </a:t>
            </a:r>
            <a:endParaRPr lang="ru-RU" sz="3200" cap="all" dirty="0">
              <a:ln w="1905"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56700" y="4466057"/>
            <a:ext cx="6912768" cy="108012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3200" dirty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Потребность в непрерывном самообразовании</a:t>
            </a:r>
            <a:endParaRPr lang="ru-RU" sz="3200" cap="all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42473" y="5733256"/>
            <a:ext cx="8231079" cy="59988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3200" dirty="0">
                <a:solidFill>
                  <a:schemeClr val="accent3">
                    <a:lumMod val="75000"/>
                  </a:schemeClr>
                </a:solidFill>
                <a:effectLst/>
              </a:rPr>
              <a:t>Снижение процента текучести  кадров </a:t>
            </a:r>
            <a:endParaRPr lang="ru-RU" sz="3200" cap="all" dirty="0">
              <a:ln w="1905"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4459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330</TotalTime>
  <Words>442</Words>
  <Application>Microsoft Office PowerPoint</Application>
  <PresentationFormat>Экран (4:3)</PresentationFormat>
  <Paragraphs>100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Аспект</vt:lpstr>
      <vt:lpstr>Ростовская область  г. Волгодонск</vt:lpstr>
      <vt:lpstr>НАСТАВНИЧЕСТВО</vt:lpstr>
      <vt:lpstr>Задача: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МЕТОДИЧЕСКАЯ РАБОТА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ИССЛЕДОВАТЕЛЬСКАЯ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«МОЛОДЫЕ ТАЛАНТЫ» 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Ростовская область  г. Волгодонск</dc:title>
  <dc:creator>ДС Калинка</dc:creator>
  <cp:lastModifiedBy>ДС Калинка</cp:lastModifiedBy>
  <cp:revision>30</cp:revision>
  <dcterms:created xsi:type="dcterms:W3CDTF">2017-04-19T12:48:23Z</dcterms:created>
  <dcterms:modified xsi:type="dcterms:W3CDTF">2017-04-20T12:39:03Z</dcterms:modified>
</cp:coreProperties>
</file>