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349" r:id="rId3"/>
    <p:sldId id="376" r:id="rId4"/>
    <p:sldId id="358" r:id="rId5"/>
    <p:sldId id="352" r:id="rId6"/>
    <p:sldId id="359" r:id="rId7"/>
    <p:sldId id="354" r:id="rId8"/>
    <p:sldId id="360" r:id="rId9"/>
    <p:sldId id="364" r:id="rId10"/>
    <p:sldId id="357" r:id="rId11"/>
    <p:sldId id="264" r:id="rId12"/>
    <p:sldId id="265" r:id="rId13"/>
    <p:sldId id="382" r:id="rId14"/>
    <p:sldId id="383" r:id="rId15"/>
    <p:sldId id="266" r:id="rId16"/>
    <p:sldId id="344" r:id="rId17"/>
    <p:sldId id="371" r:id="rId18"/>
    <p:sldId id="370" r:id="rId19"/>
    <p:sldId id="373" r:id="rId20"/>
    <p:sldId id="369" r:id="rId21"/>
    <p:sldId id="374" r:id="rId22"/>
    <p:sldId id="366" r:id="rId23"/>
    <p:sldId id="367" r:id="rId24"/>
    <p:sldId id="398" r:id="rId25"/>
    <p:sldId id="395" r:id="rId26"/>
    <p:sldId id="402" r:id="rId27"/>
    <p:sldId id="403" r:id="rId28"/>
    <p:sldId id="388" r:id="rId29"/>
    <p:sldId id="392" r:id="rId30"/>
    <p:sldId id="389" r:id="rId31"/>
    <p:sldId id="393" r:id="rId32"/>
    <p:sldId id="404" r:id="rId33"/>
    <p:sldId id="405" r:id="rId34"/>
    <p:sldId id="406" r:id="rId35"/>
    <p:sldId id="407" r:id="rId36"/>
    <p:sldId id="268" r:id="rId3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 varScale="1">
        <p:scale>
          <a:sx n="63" d="100"/>
          <a:sy n="63" d="100"/>
        </p:scale>
        <p:origin x="9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25109361329835E-2"/>
          <c:y val="5.0925925925925923E-2"/>
          <c:w val="0.9418749200260319"/>
          <c:h val="0.8593981481481481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42</a:t>
                    </a:r>
                    <a:endParaRPr lang="en-US" sz="2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 smtClean="0"/>
                      <a:t>58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b="1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Лист1!$A$1:$A$3</c:f>
              <c:numCache>
                <c:formatCode>General</c:formatCode>
                <c:ptCount val="3"/>
                <c:pt idx="0">
                  <c:v>35</c:v>
                </c:pt>
                <c:pt idx="1">
                  <c:v>59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866680"/>
        <c:axId val="263865504"/>
        <c:axId val="0"/>
      </c:bar3DChart>
      <c:catAx>
        <c:axId val="263866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63865504"/>
        <c:crosses val="autoZero"/>
        <c:auto val="1"/>
        <c:lblAlgn val="ctr"/>
        <c:lblOffset val="100"/>
        <c:noMultiLvlLbl val="0"/>
      </c:catAx>
      <c:valAx>
        <c:axId val="263865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3866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Лист1!$F$7:$F$9</c:f>
              <c:numCache>
                <c:formatCode>General</c:formatCode>
                <c:ptCount val="3"/>
                <c:pt idx="0">
                  <c:v>5</c:v>
                </c:pt>
                <c:pt idx="1">
                  <c:v>72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 custT="1"/>
      <dgm:spPr/>
      <dgm:t>
        <a:bodyPr/>
        <a:lstStyle/>
        <a:p>
          <a:pPr algn="just"/>
          <a:r>
            <a:rPr lang="ru-RU" sz="1800" dirty="0" smtClean="0"/>
            <a:t>непосредственное эмоциональное общение с взрослым, </a:t>
          </a:r>
          <a:endParaRPr lang="ru-RU" sz="1800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 custT="1"/>
      <dgm:spPr/>
      <dgm:t>
        <a:bodyPr/>
        <a:lstStyle/>
        <a:p>
          <a:pPr algn="just"/>
          <a:r>
            <a:rPr lang="ru-RU" sz="1600" dirty="0" smtClean="0"/>
            <a:t>игровая,</a:t>
          </a:r>
          <a:endParaRPr lang="ru-RU" sz="1600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 custT="1"/>
      <dgm:spPr/>
      <dgm:t>
        <a:bodyPr/>
        <a:lstStyle/>
        <a:p>
          <a:pPr algn="just"/>
          <a:r>
            <a:rPr lang="ru-RU" sz="1800" dirty="0" smtClean="0"/>
            <a:t>манипулирование с предметами;</a:t>
          </a:r>
          <a:endParaRPr lang="ru-RU" sz="1800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 custT="1"/>
      <dgm:spPr/>
      <dgm:t>
        <a:bodyPr/>
        <a:lstStyle/>
        <a:p>
          <a:pPr algn="just"/>
          <a:r>
            <a:rPr lang="ru-RU" sz="1800" dirty="0" smtClean="0"/>
            <a:t> познавательно-исследовательские действия, </a:t>
          </a:r>
          <a:endParaRPr lang="ru-RU" sz="1800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 custT="1"/>
      <dgm:spPr/>
      <dgm:t>
        <a:bodyPr/>
        <a:lstStyle/>
        <a:p>
          <a:pPr algn="just"/>
          <a:r>
            <a:rPr lang="ru-RU" sz="1800" dirty="0" smtClean="0"/>
            <a:t>восприятие музыки, детских песен и стихов, </a:t>
          </a:r>
          <a:endParaRPr lang="ru-RU" sz="1800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 custT="1"/>
      <dgm:spPr/>
      <dgm:t>
        <a:bodyPr/>
        <a:lstStyle/>
        <a:p>
          <a:pPr algn="just"/>
          <a:r>
            <a:rPr lang="ru-RU" sz="1800" dirty="0" smtClean="0"/>
            <a:t>двигательная активность,</a:t>
          </a:r>
          <a:endParaRPr lang="ru-RU" sz="1800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 custT="1"/>
      <dgm:spPr/>
      <dgm:t>
        <a:bodyPr/>
        <a:lstStyle/>
        <a:p>
          <a:pPr algn="just"/>
          <a:r>
            <a:rPr lang="ru-RU" sz="1800" dirty="0" smtClean="0"/>
            <a:t>тактильно-двигательные игры.</a:t>
          </a:r>
          <a:endParaRPr lang="ru-RU" sz="1800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 custT="1"/>
      <dgm:spPr/>
      <dgm:t>
        <a:bodyPr/>
        <a:lstStyle/>
        <a:p>
          <a:pPr algn="just"/>
          <a:r>
            <a:rPr lang="ru-RU" sz="1600" dirty="0" smtClean="0"/>
            <a:t> коммуникативная,</a:t>
          </a:r>
          <a:endParaRPr lang="ru-RU" sz="1600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 custT="1"/>
      <dgm:spPr/>
      <dgm:t>
        <a:bodyPr/>
        <a:lstStyle/>
        <a:p>
          <a:pPr algn="just"/>
          <a:r>
            <a:rPr lang="ru-RU" sz="1600" dirty="0" smtClean="0"/>
            <a:t> познавательно-исследовательская,</a:t>
          </a:r>
          <a:endParaRPr lang="ru-RU" sz="1600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 custT="1"/>
      <dgm:spPr/>
      <dgm:t>
        <a:bodyPr/>
        <a:lstStyle/>
        <a:p>
          <a:pPr algn="just"/>
          <a:r>
            <a:rPr lang="ru-RU" sz="1600" dirty="0" smtClean="0"/>
            <a:t> восприятие художественной литературы и фольклора,</a:t>
          </a:r>
          <a:endParaRPr lang="ru-RU" sz="1600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 custT="1"/>
      <dgm:spPr/>
      <dgm:t>
        <a:bodyPr/>
        <a:lstStyle/>
        <a:p>
          <a:pPr algn="just"/>
          <a:r>
            <a:rPr lang="ru-RU" sz="1600" dirty="0" smtClean="0"/>
            <a:t> самообслуживание и элементарный бытовой труд,</a:t>
          </a:r>
          <a:endParaRPr lang="ru-RU" sz="1600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 custT="1"/>
      <dgm:spPr/>
      <dgm:t>
        <a:bodyPr/>
        <a:lstStyle/>
        <a:p>
          <a:pPr algn="just"/>
          <a:r>
            <a:rPr lang="ru-RU" sz="1600" dirty="0" smtClean="0"/>
            <a:t>изобразительная,</a:t>
          </a:r>
          <a:endParaRPr lang="ru-RU" sz="1600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 custT="1"/>
      <dgm:spPr/>
      <dgm:t>
        <a:bodyPr/>
        <a:lstStyle/>
        <a:p>
          <a:pPr algn="just"/>
          <a:r>
            <a:rPr lang="ru-RU" sz="1600" dirty="0" smtClean="0"/>
            <a:t> музыкальная,</a:t>
          </a:r>
          <a:endParaRPr lang="ru-RU" sz="1600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 custT="1"/>
      <dgm:spPr/>
      <dgm:t>
        <a:bodyPr/>
        <a:lstStyle/>
        <a:p>
          <a:pPr algn="just"/>
          <a:r>
            <a:rPr lang="ru-RU" sz="1600" dirty="0" smtClean="0"/>
            <a:t> двигательная активность ребенка.</a:t>
          </a:r>
          <a:endParaRPr lang="ru-RU" sz="1600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 custLinFactNeighborX="787" custLinFactNeighborY="-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34B70157-D5CF-4526-BBB1-173D51C2E594}" type="presOf" srcId="{1A986D6C-81E1-4CF2-B126-3543DB8588C7}" destId="{95646180-B5F6-4B19-AAD2-D84106642187}" srcOrd="0" destOrd="4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D042079E-A32D-4D6B-AC86-0803A9F78D51}" type="presOf" srcId="{DE239E49-5B64-411B-9346-CFC338ED88F0}" destId="{21FAC840-46B1-41C2-8BF6-EB62EA2F2BBE}" srcOrd="0" destOrd="1" presId="urn:microsoft.com/office/officeart/2005/8/layout/hList1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49317410-6044-4610-A7AB-1A45614592AE}" type="presOf" srcId="{5280DDD9-9131-4B94-8123-3B23578137F3}" destId="{95646180-B5F6-4B19-AAD2-D84106642187}" srcOrd="0" destOrd="7" presId="urn:microsoft.com/office/officeart/2005/8/layout/hList1"/>
    <dgm:cxn modelId="{DA5E2B4E-D2F6-4C52-84EC-63EAD72FC006}" type="presOf" srcId="{B3A28300-E858-48F6-ACC1-CBD310C739A4}" destId="{1A99E045-22C8-4F28-9D63-51981AF6C8B7}" srcOrd="0" destOrd="0" presId="urn:microsoft.com/office/officeart/2005/8/layout/hList1"/>
    <dgm:cxn modelId="{D467A19C-E5E2-4696-82C4-408693C7A2C1}" type="presOf" srcId="{AE251DD1-E9B8-4CC9-9994-15A618C42619}" destId="{21FAC840-46B1-41C2-8BF6-EB62EA2F2BBE}" srcOrd="0" destOrd="3" presId="urn:microsoft.com/office/officeart/2005/8/layout/hList1"/>
    <dgm:cxn modelId="{9F773DA9-704C-4D66-B4B3-B1ECC9456D91}" type="presOf" srcId="{112E1352-9166-4F7B-BC36-597E59303FEB}" destId="{21FAC840-46B1-41C2-8BF6-EB62EA2F2BBE}" srcOrd="0" destOrd="4" presId="urn:microsoft.com/office/officeart/2005/8/layout/hList1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19AD4BE2-9254-4C2D-BAB3-F3B1481732C6}" type="presOf" srcId="{C8687ECD-1F93-4E54-9448-5DB2A7D750F2}" destId="{95646180-B5F6-4B19-AAD2-D84106642187}" srcOrd="0" destOrd="6" presId="urn:microsoft.com/office/officeart/2005/8/layout/hList1"/>
    <dgm:cxn modelId="{4BB1F748-C37F-4CE0-B203-50B8C550F1CB}" type="presOf" srcId="{5DD3D6D8-21E5-4058-8924-82DBB14CF0F2}" destId="{5DD69DB1-59C7-4EBF-B943-B50F082E23AD}" srcOrd="0" destOrd="5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AE341FE9-D987-449C-8CAC-9190798485F6}" type="presOf" srcId="{85FD5B9F-C091-459D-B120-2A4BC6DE660A}" destId="{5DD69DB1-59C7-4EBF-B943-B50F082E23AD}" srcOrd="0" destOrd="1" presId="urn:microsoft.com/office/officeart/2005/8/layout/hList1"/>
    <dgm:cxn modelId="{4161AECD-0197-4AD5-8B5E-135172527161}" type="presOf" srcId="{304EBAA8-A5B8-44FA-A6E0-5C0664217CE4}" destId="{F1F00C2F-51E0-48CB-B3FC-FFBAE5DB6286}" srcOrd="0" destOrd="0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E8CB8615-5FF6-4647-94D6-105BF67A8E2C}" type="presOf" srcId="{B760F7F8-9018-4914-9E42-21CF3D9D88E0}" destId="{95646180-B5F6-4B19-AAD2-D84106642187}" srcOrd="0" destOrd="2" presId="urn:microsoft.com/office/officeart/2005/8/layout/hList1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7CB4D606-A087-41BE-ADE0-0AEFE52885EA}" type="presOf" srcId="{53D49A1B-71BC-4A5F-8CB5-5FF96F4FB4FA}" destId="{95646180-B5F6-4B19-AAD2-D84106642187}" srcOrd="0" destOrd="0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5B0A7A8C-24F8-4A13-BDA4-4082AC086182}" type="presOf" srcId="{FD78DDBD-FE70-45E7-95B0-9683D4CD9EA4}" destId="{21FAC840-46B1-41C2-8BF6-EB62EA2F2BBE}" srcOrd="0" destOrd="0" presId="urn:microsoft.com/office/officeart/2005/8/layout/hList1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1F36712A-6127-44E7-9201-C4E17CDB4E91}" type="presOf" srcId="{6ABF76B9-414C-48CA-9C08-0A4F0629F4AE}" destId="{5DD69DB1-59C7-4EBF-B943-B50F082E23AD}" srcOrd="0" destOrd="4" presId="urn:microsoft.com/office/officeart/2005/8/layout/hList1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2D8121AF-3DF0-401A-A2BA-4A50C84AD6B5}" type="presOf" srcId="{C7283D63-B325-4CF4-966D-0147C81FF37B}" destId="{21FAC840-46B1-41C2-8BF6-EB62EA2F2BBE}" srcOrd="0" destOrd="5" presId="urn:microsoft.com/office/officeart/2005/8/layout/hList1"/>
    <dgm:cxn modelId="{CE2690B7-0EFB-4262-947A-70B1254703BB}" type="presOf" srcId="{8A36ECBE-6537-4B47-BCAE-FEEEF4DC61EB}" destId="{21FAC840-46B1-41C2-8BF6-EB62EA2F2BBE}" srcOrd="0" destOrd="2" presId="urn:microsoft.com/office/officeart/2005/8/layout/hList1"/>
    <dgm:cxn modelId="{0CE9731D-06CA-4169-88F9-F71608C794E1}" type="presOf" srcId="{76722671-58B7-4A65-812E-2F276CECE1B7}" destId="{5DD69DB1-59C7-4EBF-B943-B50F082E23AD}" srcOrd="0" destOrd="3" presId="urn:microsoft.com/office/officeart/2005/8/layout/hList1"/>
    <dgm:cxn modelId="{553A6DCC-AFA0-4976-8EFD-7426A8E280EE}" type="presOf" srcId="{B65297FB-A3FF-459D-A9E3-E3179CCD5D58}" destId="{78C49EFF-1233-453C-ACCE-1620374FD894}" srcOrd="0" destOrd="0" presId="urn:microsoft.com/office/officeart/2005/8/layout/hList1"/>
    <dgm:cxn modelId="{3F8C4CAB-E30E-4510-A36B-2BC699BA1077}" type="presOf" srcId="{0DEDAB6A-9764-4B20-B754-7A30AF9FDA83}" destId="{95646180-B5F6-4B19-AAD2-D84106642187}" srcOrd="0" destOrd="1" presId="urn:microsoft.com/office/officeart/2005/8/layout/hList1"/>
    <dgm:cxn modelId="{DFF6588B-5017-4C2A-9CA9-889F4DAE3323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E7E1ABDD-8D73-4798-B8C6-E036B335FF73}" type="presOf" srcId="{EE810A81-7B26-4B92-A9F5-26CF6A4BEEFC}" destId="{95646180-B5F6-4B19-AAD2-D84106642187}" srcOrd="0" destOrd="3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86A19D6F-8AB1-40F8-9D1C-B31A9CE3DDDF}" type="presOf" srcId="{236B2E64-F02A-4BD0-A589-372DEFC095CE}" destId="{5DD69DB1-59C7-4EBF-B943-B50F082E23AD}" srcOrd="0" destOrd="2" presId="urn:microsoft.com/office/officeart/2005/8/layout/hList1"/>
    <dgm:cxn modelId="{6408015C-05BC-4B80-B986-7BD102849533}" type="presOf" srcId="{E2368FB6-BDA9-4D1D-8651-EC94CAC8BCF8}" destId="{5DD69DB1-59C7-4EBF-B943-B50F082E23AD}" srcOrd="0" destOrd="0" presId="urn:microsoft.com/office/officeart/2005/8/layout/hList1"/>
    <dgm:cxn modelId="{A1464577-306C-4F67-8A7F-CD61BA7A531F}" type="presOf" srcId="{F5B294F0-371F-47F4-B119-0E7C745F26CB}" destId="{DB2A22AF-2FFB-41F9-B3B1-47314A618C7C}" srcOrd="0" destOrd="0" presId="urn:microsoft.com/office/officeart/2005/8/layout/hList1"/>
    <dgm:cxn modelId="{B57FC4AF-3F40-439C-9F2F-C2394875CEC9}" type="presParOf" srcId="{1A99E045-22C8-4F28-9D63-51981AF6C8B7}" destId="{F60D61F0-46CB-4216-B836-BCF414206FD2}" srcOrd="0" destOrd="0" presId="urn:microsoft.com/office/officeart/2005/8/layout/hList1"/>
    <dgm:cxn modelId="{DEF3E93F-45F8-4A1C-95BA-5875D921A9A1}" type="presParOf" srcId="{F60D61F0-46CB-4216-B836-BCF414206FD2}" destId="{DB2A22AF-2FFB-41F9-B3B1-47314A618C7C}" srcOrd="0" destOrd="0" presId="urn:microsoft.com/office/officeart/2005/8/layout/hList1"/>
    <dgm:cxn modelId="{321F2E74-2860-42EE-AC85-FB6C549340F5}" type="presParOf" srcId="{F60D61F0-46CB-4216-B836-BCF414206FD2}" destId="{21FAC840-46B1-41C2-8BF6-EB62EA2F2BBE}" srcOrd="1" destOrd="0" presId="urn:microsoft.com/office/officeart/2005/8/layout/hList1"/>
    <dgm:cxn modelId="{C8886F90-51FC-462D-9BCA-FAF8E4C0CDAE}" type="presParOf" srcId="{1A99E045-22C8-4F28-9D63-51981AF6C8B7}" destId="{127E56FE-3034-499D-8AF2-5492E4754B19}" srcOrd="1" destOrd="0" presId="urn:microsoft.com/office/officeart/2005/8/layout/hList1"/>
    <dgm:cxn modelId="{3298AE27-2D69-4D07-96FB-A514AFC25B27}" type="presParOf" srcId="{1A99E045-22C8-4F28-9D63-51981AF6C8B7}" destId="{17C5B283-417C-4F59-8310-C062DDDE6A84}" srcOrd="2" destOrd="0" presId="urn:microsoft.com/office/officeart/2005/8/layout/hList1"/>
    <dgm:cxn modelId="{589CE968-136F-4B0D-8051-533C68C15155}" type="presParOf" srcId="{17C5B283-417C-4F59-8310-C062DDDE6A84}" destId="{78C49EFF-1233-453C-ACCE-1620374FD894}" srcOrd="0" destOrd="0" presId="urn:microsoft.com/office/officeart/2005/8/layout/hList1"/>
    <dgm:cxn modelId="{D3DB0F91-1822-44CC-8D5C-91A7CF6591BA}" type="presParOf" srcId="{17C5B283-417C-4F59-8310-C062DDDE6A84}" destId="{5DD69DB1-59C7-4EBF-B943-B50F082E23AD}" srcOrd="1" destOrd="0" presId="urn:microsoft.com/office/officeart/2005/8/layout/hList1"/>
    <dgm:cxn modelId="{AA58B0F3-073B-4154-9EBD-9BD3912773E1}" type="presParOf" srcId="{1A99E045-22C8-4F28-9D63-51981AF6C8B7}" destId="{0707C349-D5E0-4129-B6E6-474103F66FEC}" srcOrd="3" destOrd="0" presId="urn:microsoft.com/office/officeart/2005/8/layout/hList1"/>
    <dgm:cxn modelId="{54A017BE-B2C2-458E-ACA4-455C6B35BA44}" type="presParOf" srcId="{1A99E045-22C8-4F28-9D63-51981AF6C8B7}" destId="{04D155F9-79D0-45D2-AF4F-4019C9109659}" srcOrd="4" destOrd="0" presId="urn:microsoft.com/office/officeart/2005/8/layout/hList1"/>
    <dgm:cxn modelId="{1C7DE07E-ED87-4FDB-AFCB-DB276A079B34}" type="presParOf" srcId="{04D155F9-79D0-45D2-AF4F-4019C9109659}" destId="{F1F00C2F-51E0-48CB-B3FC-FFBAE5DB6286}" srcOrd="0" destOrd="0" presId="urn:microsoft.com/office/officeart/2005/8/layout/hList1"/>
    <dgm:cxn modelId="{BCE87B45-4E70-460E-9417-32C69D6CD541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55833"/>
          <a:ext cx="2633718" cy="6067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55833"/>
        <a:ext cx="2633718" cy="606793"/>
      </dsp:txXfrm>
    </dsp:sp>
    <dsp:sp modelId="{21FAC840-46B1-41C2-8BF6-EB62EA2F2BBE}">
      <dsp:nvSpPr>
        <dsp:cNvPr id="0" name=""/>
        <dsp:cNvSpPr/>
      </dsp:nvSpPr>
      <dsp:spPr>
        <a:xfrm>
          <a:off x="2701" y="662626"/>
          <a:ext cx="2633718" cy="4282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непосредственное эмоциональное общение с взрослым, 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манипулирование с предметами;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познавательно-исследовательские действия, 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восприятие музыки, детских песен и стихов, 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двигательная активность,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тактильно-двигательные игры.</a:t>
          </a:r>
          <a:endParaRPr lang="ru-RU" sz="1800" kern="1200" dirty="0"/>
        </a:p>
      </dsp:txBody>
      <dsp:txXfrm>
        <a:off x="2701" y="662626"/>
        <a:ext cx="2633718" cy="4282200"/>
      </dsp:txXfrm>
    </dsp:sp>
    <dsp:sp modelId="{78C49EFF-1233-453C-ACCE-1620374FD894}">
      <dsp:nvSpPr>
        <dsp:cNvPr id="0" name=""/>
        <dsp:cNvSpPr/>
      </dsp:nvSpPr>
      <dsp:spPr>
        <a:xfrm>
          <a:off x="3005139" y="55833"/>
          <a:ext cx="2633718" cy="6067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55833"/>
        <a:ext cx="2633718" cy="606793"/>
      </dsp:txXfrm>
    </dsp:sp>
    <dsp:sp modelId="{5DD69DB1-59C7-4EBF-B943-B50F082E23AD}">
      <dsp:nvSpPr>
        <dsp:cNvPr id="0" name=""/>
        <dsp:cNvSpPr/>
      </dsp:nvSpPr>
      <dsp:spPr>
        <a:xfrm>
          <a:off x="3025867" y="571544"/>
          <a:ext cx="2633718" cy="4282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предметная деятельность и игры с составными и динамическими игрушками;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экспериментирование с материалами и веществами,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 с взрослым и совместные игры со сверстниками под руководством взрослого,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самообслуживание и действия с бытовыми предметами-орудиями,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смысла музыки, сказок, стихов, рассматривание картинок,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активность.</a:t>
          </a:r>
          <a:endParaRPr lang="ru-RU" sz="1500" kern="1200" dirty="0"/>
        </a:p>
      </dsp:txBody>
      <dsp:txXfrm>
        <a:off x="3025867" y="571544"/>
        <a:ext cx="2633718" cy="4282200"/>
      </dsp:txXfrm>
    </dsp:sp>
    <dsp:sp modelId="{F1F00C2F-51E0-48CB-B3FC-FFBAE5DB6286}">
      <dsp:nvSpPr>
        <dsp:cNvPr id="0" name=""/>
        <dsp:cNvSpPr/>
      </dsp:nvSpPr>
      <dsp:spPr>
        <a:xfrm>
          <a:off x="6007578" y="55833"/>
          <a:ext cx="2633718" cy="6067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55833"/>
        <a:ext cx="2633718" cy="606793"/>
      </dsp:txXfrm>
    </dsp:sp>
    <dsp:sp modelId="{95646180-B5F6-4B19-AAD2-D84106642187}">
      <dsp:nvSpPr>
        <dsp:cNvPr id="0" name=""/>
        <dsp:cNvSpPr/>
      </dsp:nvSpPr>
      <dsp:spPr>
        <a:xfrm>
          <a:off x="6007578" y="662626"/>
          <a:ext cx="2633718" cy="4282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3">
              <a:alpha val="90000"/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игровая,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коммуникативная,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познавательно-исследовательская,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восприятие художественной литературы и фольклора,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самообслуживание и элементарный бытовой труд,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изобразительная,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музыкальная,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двигательная активность ребенка.</a:t>
          </a:r>
          <a:endParaRPr lang="ru-RU" sz="1600" kern="1200" dirty="0"/>
        </a:p>
      </dsp:txBody>
      <dsp:txXfrm>
        <a:off x="6007578" y="662626"/>
        <a:ext cx="2633718" cy="428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C905775A-E377-4049-B9E2-B460B77DC721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089" tIns="46045" rIns="92089" bIns="460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FB61BB0D-DB0C-406A-B272-5F318A6193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8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BB0D-DB0C-406A-B272-5F318A61935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6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AE66-B754-45DE-8867-832F26BDF78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7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294"/>
            <a:fld id="{63F38FD5-B994-47E4-924B-7EEC7DBE6401}" type="slidenum">
              <a:rPr lang="ru-RU" smtClean="0">
                <a:latin typeface="Arial" charset="0"/>
              </a:rPr>
              <a:pPr defTabSz="919294"/>
              <a:t>36</a:t>
            </a:fld>
            <a:endParaRPr lang="ru-RU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4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D53B1D-815C-488D-8440-230315D2498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3923108-E299-4A43-9E20-851C63045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 descr="Бумажный пакет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500034" y="571480"/>
            <a:ext cx="828680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ru-RU" sz="1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Ростовская область </a:t>
            </a:r>
          </a:p>
          <a:p>
            <a:pPr algn="ctr"/>
            <a:r>
              <a:rPr lang="ru-RU" sz="1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г. Волгодонск</a:t>
            </a:r>
          </a:p>
        </p:txBody>
      </p:sp>
      <p:sp>
        <p:nvSpPr>
          <p:cNvPr id="5" name="WordArt 11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571472" y="1428736"/>
            <a:ext cx="7929618" cy="171451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"КАЛИНКА"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406" y="4941168"/>
            <a:ext cx="9072594" cy="1437409"/>
          </a:xfrm>
          <a:prstGeom prst="ribbon2">
            <a:avLst>
              <a:gd name="adj1" fmla="val 14056"/>
              <a:gd name="adj2" fmla="val 7081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813">
              <a:lnSpc>
                <a:spcPct val="80000"/>
              </a:lnSpc>
              <a:spcBef>
                <a:spcPct val="20000"/>
              </a:spcBef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Заведующий  МБДОУ детского сада </a:t>
            </a:r>
          </a:p>
          <a:p>
            <a:pPr algn="ctr" defTabSz="912813">
              <a:lnSpc>
                <a:spcPct val="80000"/>
              </a:lnSpc>
              <a:spcBef>
                <a:spcPct val="20000"/>
              </a:spcBef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«Калинка» 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г.Волгодонска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Мамыкина Людмила Юрьевна</a:t>
            </a:r>
          </a:p>
          <a:p>
            <a:pPr algn="ctr" defTabSz="912813">
              <a:lnSpc>
                <a:spcPct val="80000"/>
              </a:lnSpc>
              <a:spcBef>
                <a:spcPct val="20000"/>
              </a:spcBef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г.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00034" y="3429000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Муниципальное </a:t>
            </a:r>
            <a:r>
              <a:rPr lang="ru-RU" sz="2800" b="1" dirty="0" smtClean="0"/>
              <a:t>бюджетное дошкольное </a:t>
            </a:r>
            <a:r>
              <a:rPr lang="ru-RU" sz="2800" b="1" dirty="0"/>
              <a:t>образовательное </a:t>
            </a:r>
            <a:r>
              <a:rPr lang="ru-RU" sz="2800" b="1" dirty="0" smtClean="0"/>
              <a:t>учреждение детский сад «</a:t>
            </a:r>
            <a:r>
              <a:rPr lang="ru-RU" sz="2800" b="1" dirty="0"/>
              <a:t>Калинка»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881188" y="3049588"/>
            <a:ext cx="5832475" cy="1016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000" b="1" dirty="0">
                <a:solidFill>
                  <a:srgbClr val="002060"/>
                </a:solidFill>
                <a:latin typeface="Bookman Old Style" pitchFamily="18" charset="0"/>
              </a:rPr>
              <a:t>Основные образовательные области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1113" y="1435100"/>
            <a:ext cx="3457575" cy="790575"/>
          </a:xfrm>
          <a:prstGeom prst="wedgeRectCallout">
            <a:avLst>
              <a:gd name="adj1" fmla="val 51412"/>
              <a:gd name="adj2" fmla="val 15914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Физическое развитие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55575" y="4508500"/>
            <a:ext cx="3313113" cy="863600"/>
          </a:xfrm>
          <a:prstGeom prst="wedgeRectCallout">
            <a:avLst>
              <a:gd name="adj1" fmla="val 63926"/>
              <a:gd name="adj2" fmla="val -9679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Познавательное развитие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5554663" y="1339850"/>
            <a:ext cx="3313112" cy="936625"/>
          </a:xfrm>
          <a:prstGeom prst="wedgeRectCallout">
            <a:avLst>
              <a:gd name="adj1" fmla="val -53961"/>
              <a:gd name="adj2" fmla="val 13187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5816600" y="4652963"/>
            <a:ext cx="3384550" cy="1281112"/>
          </a:xfrm>
          <a:prstGeom prst="wedgeRectCallout">
            <a:avLst>
              <a:gd name="adj1" fmla="val -57620"/>
              <a:gd name="adj2" fmla="val -9752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Социально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коммуникативное развитие</a:t>
            </a:r>
          </a:p>
        </p:txBody>
      </p:sp>
      <p:sp>
        <p:nvSpPr>
          <p:cNvPr id="16391" name="Заголовок 1"/>
          <p:cNvSpPr>
            <a:spLocks noGrp="1"/>
          </p:cNvSpPr>
          <p:nvPr>
            <p:ph type="title"/>
          </p:nvPr>
        </p:nvSpPr>
        <p:spPr>
          <a:xfrm>
            <a:off x="11113" y="0"/>
            <a:ext cx="7702550" cy="11160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600" b="1" dirty="0" smtClean="0">
                <a:solidFill>
                  <a:srgbClr val="002060"/>
                </a:solidFill>
                <a:latin typeface="Georgia" pitchFamily="18" charset="0"/>
                <a:cs typeface="Tahoma" pitchFamily="34" charset="0"/>
              </a:rPr>
              <a:t>Образовательные области, выделенные в содержании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831524" y="5630431"/>
            <a:ext cx="2755900" cy="612775"/>
          </a:xfrm>
          <a:prstGeom prst="wedgeRoundRectCallout">
            <a:avLst>
              <a:gd name="adj1" fmla="val 13156"/>
              <a:gd name="adj2" fmla="val -3051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Речевое развитие</a:t>
            </a:r>
          </a:p>
        </p:txBody>
      </p:sp>
      <p:pic>
        <p:nvPicPr>
          <p:cNvPr id="16393" name="Picture 3" descr="C:\Users\3\Desktop\im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1728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0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642052" cy="10515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4</a:t>
            </a:r>
            <a:r>
              <a:rPr lang="ru-RU" sz="2400" dirty="0" smtClean="0">
                <a:solidFill>
                  <a:schemeClr val="tx1"/>
                </a:solidFill>
              </a:rPr>
              <a:t>2 % - высшее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58 % - среднее специальное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6 %   - учится в  институте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69264" y="27709"/>
            <a:ext cx="4565817" cy="1097035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образования педагогических кадров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320917"/>
              </p:ext>
            </p:extLst>
          </p:nvPr>
        </p:nvGraphicFramePr>
        <p:xfrm>
          <a:off x="1043608" y="908720"/>
          <a:ext cx="63904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15521" y="27709"/>
            <a:ext cx="2612263" cy="9087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2813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кадры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6183616" cy="10515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</a:pPr>
            <a:r>
              <a:rPr lang="ru-RU" sz="24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Квалификационные категории </a:t>
            </a:r>
          </a:p>
          <a:p>
            <a:pPr algn="ctr"/>
            <a:endParaRPr lang="ru-RU" sz="24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869160"/>
            <a:ext cx="3600400" cy="1500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%   - высшая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72% - первая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23% - без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категории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31624"/>
              </p:ext>
            </p:extLst>
          </p:nvPr>
        </p:nvGraphicFramePr>
        <p:xfrm>
          <a:off x="1115616" y="1340768"/>
          <a:ext cx="65527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С 2011 – базовой площадкой «Приобщение детей к ценностям православной культуры, как средство социального развития духовно-нравственной личности дошкольника»</a:t>
            </a:r>
            <a:endParaRPr lang="ru-RU" sz="2000" dirty="0"/>
          </a:p>
        </p:txBody>
      </p:sp>
      <p:pic>
        <p:nvPicPr>
          <p:cNvPr id="7170" name="Picture 2" descr="D:\ФОТО\фото заведующие стажеры\SDC11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09725"/>
            <a:ext cx="7632848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ФОТО\фото заведующие стажеры\SDC117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09725"/>
            <a:ext cx="7848872" cy="50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_-staff-_\Desktop\фото\SAM_167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484" y="1601795"/>
            <a:ext cx="7848872" cy="50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:\фото стажир\PB2201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7920880" cy="52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239000" cy="4333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2013 пилотная площадка по апробации примерной общеобразовательной программы «Мир открытий»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996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642910" y="2643182"/>
            <a:ext cx="2226872" cy="1113436"/>
            <a:chOff x="0" y="2643210"/>
            <a:chExt cx="2226872" cy="111343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643210"/>
              <a:ext cx="2226872" cy="111343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2611" y="2675821"/>
              <a:ext cx="2161650" cy="104821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kern="1200" spc="300" normalizeH="0" baseline="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Arial" pitchFamily="34" charset="0"/>
                </a:rPr>
                <a:t>В ДОУ работают</a:t>
              </a:r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2285984" y="714356"/>
            <a:ext cx="2416601" cy="1113436"/>
            <a:chOff x="1143008" y="357192"/>
            <a:chExt cx="2630915" cy="111343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43008" y="357192"/>
              <a:ext cx="2630915" cy="111343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175619" y="389803"/>
              <a:ext cx="2565693" cy="104821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kern="1200" cap="all" normalizeH="0" baseline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</a:rPr>
                <a:t>Учитель-логопед</a:t>
              </a: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5857884" y="928670"/>
            <a:ext cx="2337137" cy="1113436"/>
            <a:chOff x="4941518" y="500068"/>
            <a:chExt cx="2337137" cy="111343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941518" y="500068"/>
              <a:ext cx="2226872" cy="111343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117005" y="532679"/>
              <a:ext cx="2161650" cy="1048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kern="1200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Педагог-психолог</a:t>
              </a:r>
              <a:endParaRPr kumimoji="0" lang="ru-RU" sz="2400" b="1" i="0" u="none" strike="noStrike" kern="1200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5857883" y="2571744"/>
            <a:ext cx="2857520" cy="1113436"/>
            <a:chOff x="5254043" y="2500333"/>
            <a:chExt cx="2544997" cy="111343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572168" y="2500333"/>
              <a:ext cx="2226872" cy="11134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254043" y="2532944"/>
              <a:ext cx="2512386" cy="104821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R="0" lvl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tabLst/>
              </a:pPr>
              <a:r>
                <a:rPr lang="ru-RU" sz="2400" b="1" kern="1200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ИЗО руководитель</a:t>
              </a:r>
              <a:endParaRPr kumimoji="0" lang="ru-RU" sz="2400" b="1" i="0" u="none" strike="noStrike" kern="1200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15"/>
          <p:cNvGrpSpPr/>
          <p:nvPr/>
        </p:nvGrpSpPr>
        <p:grpSpPr>
          <a:xfrm>
            <a:off x="6286512" y="4286256"/>
            <a:ext cx="2643206" cy="1113436"/>
            <a:chOff x="5072102" y="4429161"/>
            <a:chExt cx="2226872" cy="111343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072102" y="4429161"/>
              <a:ext cx="2226872" cy="111343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104713" y="4461772"/>
              <a:ext cx="2161650" cy="104821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kern="1200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Музыкальный  руководитель</a:t>
              </a:r>
              <a:endParaRPr kumimoji="0" lang="ru-RU" sz="2400" b="1" i="0" u="none" strike="noStrike" kern="1200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8"/>
          <p:cNvGrpSpPr/>
          <p:nvPr/>
        </p:nvGrpSpPr>
        <p:grpSpPr>
          <a:xfrm>
            <a:off x="2000232" y="4786322"/>
            <a:ext cx="3000397" cy="1113436"/>
            <a:chOff x="1063769" y="4857790"/>
            <a:chExt cx="2461280" cy="111343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298177" y="4857790"/>
              <a:ext cx="2226872" cy="11134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063769" y="4890401"/>
              <a:ext cx="2428669" cy="104821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R="0" lvl="0" algn="ctr" defTabSz="889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tabLst/>
              </a:pPr>
              <a:r>
                <a:rPr lang="ru-RU" sz="2400" b="1" kern="1200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Инструктор по физической культуре</a:t>
              </a:r>
              <a:endParaRPr kumimoji="0" lang="ru-RU" sz="2400" b="1" i="0" u="none" strike="noStrike" kern="1200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Прямая со стрелкой 25"/>
          <p:cNvCxnSpPr>
            <a:stCxn id="5" idx="0"/>
          </p:cNvCxnSpPr>
          <p:nvPr/>
        </p:nvCxnSpPr>
        <p:spPr>
          <a:xfrm rot="5400000" flipH="1" flipV="1">
            <a:off x="2178827" y="1434883"/>
            <a:ext cx="785818" cy="1630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0" idx="0"/>
          </p:cNvCxnSpPr>
          <p:nvPr/>
        </p:nvCxnSpPr>
        <p:spPr>
          <a:xfrm>
            <a:off x="1714480" y="3786190"/>
            <a:ext cx="192882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3"/>
          </p:cNvCxnSpPr>
          <p:nvPr/>
        </p:nvCxnSpPr>
        <p:spPr>
          <a:xfrm>
            <a:off x="2837171" y="3199900"/>
            <a:ext cx="3377903" cy="1657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3"/>
            <a:endCxn id="15" idx="1"/>
          </p:cNvCxnSpPr>
          <p:nvPr/>
        </p:nvCxnSpPr>
        <p:spPr>
          <a:xfrm flipV="1">
            <a:off x="2837171" y="3128462"/>
            <a:ext cx="302071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1" idx="1"/>
          </p:cNvCxnSpPr>
          <p:nvPr/>
        </p:nvCxnSpPr>
        <p:spPr>
          <a:xfrm flipV="1">
            <a:off x="2786050" y="1485388"/>
            <a:ext cx="3071834" cy="17292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347048" cy="936104"/>
          </a:xfrm>
        </p:spPr>
        <p:txBody>
          <a:bodyPr/>
          <a:lstStyle/>
          <a:p>
            <a:r>
              <a:rPr lang="ru-RU" dirty="0" smtClean="0"/>
              <a:t>В ДОУ созданы условия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23928" y="4241691"/>
            <a:ext cx="4782255" cy="19841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2813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Развивающая предметно-пространственная среда</a:t>
            </a:r>
          </a:p>
          <a:p>
            <a:pPr algn="ctr"/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5105075"/>
            <a:ext cx="4176580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2813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Кадровое обеспечение</a:t>
            </a:r>
          </a:p>
          <a:p>
            <a:pPr algn="ctr"/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6" name="Прямая со стрелкой 5"/>
          <p:cNvCxnSpPr>
            <a:stCxn id="2" idx="2"/>
            <a:endCxn id="4" idx="1"/>
          </p:cNvCxnSpPr>
          <p:nvPr/>
        </p:nvCxnSpPr>
        <p:spPr>
          <a:xfrm>
            <a:off x="4073116" y="1268760"/>
            <a:ext cx="551157" cy="32635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  <a:endCxn id="5" idx="0"/>
          </p:cNvCxnSpPr>
          <p:nvPr/>
        </p:nvCxnSpPr>
        <p:spPr>
          <a:xfrm flipH="1">
            <a:off x="2088290" y="1268760"/>
            <a:ext cx="1984826" cy="3836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944349" y="1484784"/>
            <a:ext cx="4176580" cy="19841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2813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Материально-техническое обеспечение</a:t>
            </a:r>
          </a:p>
          <a:p>
            <a:pPr algn="ctr"/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0" name="Прямая со стрелкой 9"/>
          <p:cNvCxnSpPr>
            <a:stCxn id="2" idx="2"/>
            <a:endCxn id="8" idx="1"/>
          </p:cNvCxnSpPr>
          <p:nvPr/>
        </p:nvCxnSpPr>
        <p:spPr>
          <a:xfrm>
            <a:off x="4073116" y="1268760"/>
            <a:ext cx="1482879" cy="5065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27" y="0"/>
            <a:ext cx="916950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8836" y="620688"/>
            <a:ext cx="351777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ИГРЫ ВОСКОБОВИЧА</a:t>
            </a:r>
            <a:endParaRPr lang="ru-RU" sz="2800" dirty="0">
              <a:ln w="127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5" descr="C:\Users\ДС Калинка\Desktop\КОНКУРС Мартыненко 2\1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506207"/>
            <a:ext cx="5652119" cy="423909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ДС Калинка\Desktop\КОНКУРС Мартыненко 2\9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188640"/>
            <a:ext cx="4956232" cy="3528392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  <p:pic>
        <p:nvPicPr>
          <p:cNvPr id="5" name="Picture 2" descr="C:\Users\ДС Калинка\Desktop\КОНКУРС\124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87884"/>
            <a:ext cx="8017620" cy="599344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6CDA~1\AppData\Local\Temp\Rar$DR08.254\Развивающая среда\DSCN404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09173"/>
            <a:ext cx="8082199" cy="6144163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С Калинка\Desktop\КОНКУРС\12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023" y="334117"/>
            <a:ext cx="8010190" cy="611922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2" descr="C:\Users\ДС Калинка\Desktop\КОНКУРС\2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92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5365600"/>
            <a:ext cx="1438275" cy="1362075"/>
          </a:xfrm>
          <a:prstGeom prst="rect">
            <a:avLst/>
          </a:prstGeom>
        </p:spPr>
      </p:pic>
      <p:pic>
        <p:nvPicPr>
          <p:cNvPr id="8" name="Picture 2" descr="D:\ФОТО\занятие Рудяк и Шаметовой\170420136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ФОТО\занятие Рудяк и Шаметовой\1904201367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60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ДС Калинка\Desktop\КОНКУРС Мартыненко 2\фото 10 гр\IMG_2848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60648"/>
            <a:ext cx="8352928" cy="6048671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>
          <a:xfrm>
            <a:off x="-34117" y="1052736"/>
            <a:ext cx="9036050" cy="4897437"/>
          </a:xfrm>
        </p:spPr>
        <p:txBody>
          <a:bodyPr>
            <a:noAutofit/>
          </a:bodyPr>
          <a:lstStyle/>
          <a:p>
            <a:r>
              <a:rPr lang="ru-RU" altLang="ru-RU" sz="2400" dirty="0" smtClean="0"/>
              <a:t>Федеральный закон «Об образовании в Российской Федерации» от 29 декабря 2012 г., № 273-ФЗ;</a:t>
            </a:r>
            <a:r>
              <a:rPr lang="ru-RU" altLang="ru-RU" sz="2400" b="1" dirty="0" smtClean="0"/>
              <a:t> </a:t>
            </a:r>
          </a:p>
          <a:p>
            <a:r>
              <a:rPr lang="ru-RU" altLang="ru-RU" sz="2400" dirty="0" smtClean="0"/>
              <a:t>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 - Приказ </a:t>
            </a:r>
            <a:r>
              <a:rPr lang="ru-RU" altLang="ru-RU" sz="2400" dirty="0" err="1" smtClean="0"/>
              <a:t>Минобрнауки</a:t>
            </a:r>
            <a:r>
              <a:rPr lang="ru-RU" altLang="ru-RU" sz="2400" dirty="0" smtClean="0"/>
              <a:t> России от 30 августа 2013 г., № 1014;</a:t>
            </a:r>
          </a:p>
          <a:p>
            <a:r>
              <a:rPr lang="ru-RU" altLang="ru-RU" sz="2400" dirty="0" smtClean="0"/>
              <a:t>Федеральный государственный образовательный стандарт дошкольного образования – Приказ </a:t>
            </a:r>
            <a:r>
              <a:rPr lang="ru-RU" altLang="ru-RU" sz="2400" dirty="0" err="1" smtClean="0"/>
              <a:t>Минобрнауки</a:t>
            </a:r>
            <a:r>
              <a:rPr lang="ru-RU" altLang="ru-RU" sz="2400" dirty="0" smtClean="0"/>
              <a:t> России от 17 октября 2013 г., № 1155;</a:t>
            </a:r>
          </a:p>
          <a:p>
            <a:r>
              <a:rPr lang="ru-RU" altLang="ru-RU" sz="2400" dirty="0" smtClean="0"/>
              <a:t>Профессиональный стандарт «Педагог (педагогическая деятельность в сфере дошкольного, начального общего, основного общего, среднего общего образования) (воспитатель, учитель)» - Приказ Минтруда России от 18 октября 2013 г., № 544н и др.</a:t>
            </a:r>
          </a:p>
          <a:p>
            <a:r>
              <a:rPr lang="ru-RU" altLang="ru-RU" sz="2400" dirty="0" smtClean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181" y="908720"/>
            <a:ext cx="9001000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Нормативно-правовое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/>
              </a:rPr>
              <a:t>обеспечение современного дошкольного образования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914067" y="1052736"/>
            <a:ext cx="7229933" cy="361376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49" name="Содержимое 2"/>
          <p:cNvSpPr>
            <a:spLocks noGrp="1"/>
          </p:cNvSpPr>
          <p:nvPr>
            <p:ph idx="1"/>
          </p:nvPr>
        </p:nvSpPr>
        <p:spPr>
          <a:xfrm>
            <a:off x="1660528" y="2204864"/>
            <a:ext cx="6687040" cy="35283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21664">
            <a:off x="91053" y="3700850"/>
            <a:ext cx="3475037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zver\AppData\Local\Microsoft\Windows\Temporary Internet Files\Content.IE5\7Z1Z102W\MC90043384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3312368" cy="218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988840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4"/>
              </a:buBlip>
            </a:pPr>
            <a:r>
              <a:rPr lang="ru-RU" sz="2400" i="1" dirty="0">
                <a:solidFill>
                  <a:srgbClr val="990033"/>
                </a:solidFill>
                <a:latin typeface="Arial Black" pitchFamily="34" charset="0"/>
              </a:rPr>
              <a:t>Овладение педагогами ДОУ современным педагогическим инструментарием формирования </a:t>
            </a:r>
            <a:r>
              <a:rPr lang="ru-RU" sz="2400" i="1" dirty="0" smtClean="0">
                <a:solidFill>
                  <a:srgbClr val="990033"/>
                </a:solidFill>
                <a:latin typeface="Arial Black" pitchFamily="34" charset="0"/>
              </a:rPr>
              <a:t>у дошкольников предпосылок </a:t>
            </a:r>
            <a:r>
              <a:rPr lang="ru-RU" sz="2400" i="1" dirty="0">
                <a:solidFill>
                  <a:srgbClr val="990033"/>
                </a:solidFill>
                <a:latin typeface="Arial Black" pitchFamily="34" charset="0"/>
              </a:rPr>
              <a:t>универсальных </a:t>
            </a:r>
          </a:p>
          <a:p>
            <a:pPr algn="ctr"/>
            <a:r>
              <a:rPr lang="ru-RU" sz="2400" i="1" dirty="0">
                <a:solidFill>
                  <a:srgbClr val="990033"/>
                </a:solidFill>
                <a:latin typeface="Arial Black" pitchFamily="34" charset="0"/>
              </a:rPr>
              <a:t>   учебных действий  у старших дошкольников</a:t>
            </a:r>
          </a:p>
        </p:txBody>
      </p:sp>
      <p:pic>
        <p:nvPicPr>
          <p:cNvPr id="5124" name="Picture 4" descr="C:\Users\uzver\AppData\Local\Microsoft\Windows\Temporary Internet Files\Content.IE5\6H0FL4KA\MC90043257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82412">
            <a:off x="107504" y="332656"/>
            <a:ext cx="1828572" cy="30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ru-RU" dirty="0" smtClean="0"/>
              <a:t>девайсы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8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  <p:pic>
        <p:nvPicPr>
          <p:cNvPr id="4" name="Picture 2" descr="D:\ФОТО\фото с девайсами\IMG_398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1" t="11212" r="2142" b="12597"/>
          <a:stretch/>
        </p:blipFill>
        <p:spPr bwMode="auto">
          <a:xfrm>
            <a:off x="539552" y="692696"/>
            <a:ext cx="8064896" cy="547260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С Калинка\Desktop\КОНКУРС\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7"/>
            <a:ext cx="8136904" cy="561662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С Калинка\Desktop\КОНКУРС\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5"/>
            <a:ext cx="8136904" cy="56166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С Калинка\Desktop\КОНКУРС\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703490"/>
            <a:ext cx="8136903" cy="559503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Кабинет психолога</a:t>
            </a:r>
            <a:endParaRPr lang="ru-RU" dirty="0"/>
          </a:p>
        </p:txBody>
      </p:sp>
      <p:pic>
        <p:nvPicPr>
          <p:cNvPr id="2050" name="Picture 2" descr="D:\ФОТО\пособия по экспер. площадке\SDC119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26722"/>
            <a:ext cx="7776864" cy="57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пособия по экспер. площадке\SDC119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15" y="955739"/>
            <a:ext cx="7896877" cy="571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\пособия по экспер. площадке\SDC12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15" y="926722"/>
            <a:ext cx="7896877" cy="57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\пособия по экспер. площадке\SDC120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14" y="926722"/>
            <a:ext cx="7896877" cy="57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Спортивный зал</a:t>
            </a:r>
            <a:endParaRPr lang="ru-RU" dirty="0"/>
          </a:p>
        </p:txBody>
      </p:sp>
      <p:pic>
        <p:nvPicPr>
          <p:cNvPr id="3074" name="Picture 2" descr="D:\ФОТО\пособия по экспер. площадке\SDC12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7675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ФОТО\пособия по экспер. площадке\SDC120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7776864" cy="56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С Калинка\Desktop\IMG_20140919_1453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074277"/>
            <a:ext cx="7776864" cy="56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С Калинка\Desktop\IMG_20140919_1454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1045800"/>
            <a:ext cx="7776864" cy="56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я План ФХД\1 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064895" cy="62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собрание\IMG_20150916_1015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8447" y="260648"/>
            <a:ext cx="4572000" cy="6336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931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IMG_20150917_162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859216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IMG_20150917_162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715200" cy="6264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собрание\IMG_20150916_07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525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собрание\IMG_20150916_0722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08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собрание\IMG_20150916_07210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8641"/>
            <a:ext cx="8568952" cy="6408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:\собрание\IMG_20150916_0722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8640"/>
            <a:ext cx="8568952" cy="6552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:\собрание\IMG_20150916_0727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568952" cy="655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:\собрание\IMG_20150916_07373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8641"/>
            <a:ext cx="8568952" cy="655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:\собрание\IMG_20150916_07413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568952" cy="655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собрание\IMG_20150916_07435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23" y="188640"/>
            <a:ext cx="8568952" cy="6552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G:\собрание\IMG_20150916_07522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415" y="188641"/>
            <a:ext cx="8712968" cy="6552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собрание\IMG_20150916_075536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880199" y="1262394"/>
            <a:ext cx="6498984" cy="435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G:\собрание\IMG_20150916_075625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4053" y="131571"/>
            <a:ext cx="4356484" cy="65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собрание\IMG_20150916_103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920880" cy="6336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собрание\IMG_20150916_1038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04455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собрание\IMG_20150916_1041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5" y="260648"/>
            <a:ext cx="3744417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700" dirty="0"/>
              <a:t>Федеральный закон «Об </a:t>
            </a:r>
            <a:r>
              <a:rPr lang="ru-RU" altLang="ru-RU" sz="2200" dirty="0"/>
              <a:t>образовании в Российской Федерации» от 29 декабря 2012 г., № 273-ФЗ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Ст. 65</a:t>
            </a:r>
          </a:p>
          <a:p>
            <a:r>
              <a:rPr lang="ru-RU" dirty="0" smtClean="0"/>
              <a:t>За присмотр и уход за ребенком учредитель организации, осуществляющий образовательную деятельность, вправе устанавливать плату, взимаемую с родителей (законных представителей), и ее размер, если иное не установлено настоящим Федеральным законом.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присморт</a:t>
            </a:r>
            <a:r>
              <a:rPr lang="ru-RU" dirty="0" smtClean="0"/>
              <a:t> и уход за детьми –инвалидами, детьми-сиротами, за детьми с туберкулезной интоксикацией, родительская плата не взимается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6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собрание\IMG_20150916_07444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88640"/>
            <a:ext cx="388843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G:\собрание\IMG_20150916_10444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188640"/>
            <a:ext cx="3888432" cy="63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:\собрание\IMG_20150916_10451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808" y="188640"/>
            <a:ext cx="3892152" cy="63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G:\собрание\IMG_20150916_10542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279" y="210592"/>
            <a:ext cx="7751113" cy="6552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собрание\IMG_20150916_101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992888" cy="6408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собрание\IMG_20150916_1002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84" y="188639"/>
            <a:ext cx="7992888" cy="655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IMG_20150916_100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7643192" cy="6120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IMG_20150916_100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7787208" cy="6264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IMG_20150916_100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7643192" cy="6264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IMG_20150916_101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992888" cy="6264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ic_2006-06-14_0823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619283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Благодарим за внимание!</a:t>
            </a: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239000" cy="14527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Постановление г. Волгодонска от 02.09.2013 г. № 3579  «О родительской плате за содержание ребенка (присмотр и уход за ребенком) в муниципальных образовательных учреждениях»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80928"/>
            <a:ext cx="7239000" cy="3744416"/>
          </a:xfrm>
        </p:spPr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в ДОУ – 298 ребенка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них не оплачивают:</a:t>
            </a:r>
          </a:p>
          <a:p>
            <a:pPr marL="0" indent="0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30%  - 52 человека</a:t>
            </a:r>
          </a:p>
          <a:p>
            <a:pPr marL="0" indent="0">
              <a:buNone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50%  -   9 человек</a:t>
            </a:r>
          </a:p>
          <a:p>
            <a:pPr marL="0" indent="0">
              <a:buNone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100   -  5 человек</a:t>
            </a: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признание дошкольного образования первым (но не обязательным!) уровнем системы общего образования; </a:t>
            </a:r>
          </a:p>
          <a:p>
            <a:r>
              <a:rPr lang="ru-RU" dirty="0" smtClean="0"/>
              <a:t>введение Федеральных государственных образовательных стандартов дошкольного образования с одновременной отменой ФГТ;</a:t>
            </a:r>
          </a:p>
          <a:p>
            <a:r>
              <a:rPr lang="ru-RU" dirty="0" smtClean="0"/>
              <a:t>введение обязательной экспертизы примерных основных образовательных программ дошкольного образования;</a:t>
            </a:r>
          </a:p>
          <a:p>
            <a:r>
              <a:rPr lang="ru-RU" dirty="0" smtClean="0"/>
              <a:t>принятие профессионального стандарта педагога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" y="188640"/>
            <a:ext cx="8229600" cy="115212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</a:rPr>
              <a:t>Важные изменения в системе дошкольного образования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5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6331620" y="1772815"/>
            <a:ext cx="2520280" cy="410445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419872" y="1772814"/>
            <a:ext cx="2736304" cy="410445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67544" y="1772816"/>
            <a:ext cx="2592288" cy="4104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7740650" cy="1150937"/>
          </a:xfrm>
        </p:spPr>
        <p:txBody>
          <a:bodyPr/>
          <a:lstStyle/>
          <a:p>
            <a:pPr eaLnBrk="1" hangingPunct="1"/>
            <a:r>
              <a:rPr lang="ru-RU" altLang="ru-RU" sz="32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Каковы причины ввода ФГОС ДО?</a:t>
            </a:r>
            <a:endParaRPr lang="en-US" altLang="ru-RU" sz="32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80" name="Текст 46"/>
          <p:cNvSpPr>
            <a:spLocks noGrp="1"/>
          </p:cNvSpPr>
          <p:nvPr>
            <p:ph type="body" idx="1"/>
          </p:nvPr>
        </p:nvSpPr>
        <p:spPr>
          <a:xfrm>
            <a:off x="0" y="2780928"/>
            <a:ext cx="2987675" cy="3095997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just" eaLnBrk="1" hangingPunct="1"/>
            <a:r>
              <a:rPr lang="ru-RU" altLang="ru-RU" sz="2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Появление нового закона РФ  «Об образовании в РФ», регламентирующего функции </a:t>
            </a:r>
            <a:r>
              <a:rPr lang="ru-RU" altLang="ru-RU" sz="26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ФГОСов</a:t>
            </a:r>
            <a:endParaRPr lang="ru-RU" altLang="ru-RU" sz="26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Содержимое 47"/>
          <p:cNvSpPr>
            <a:spLocks noGrp="1"/>
          </p:cNvSpPr>
          <p:nvPr>
            <p:ph sz="half" idx="2"/>
          </p:nvPr>
        </p:nvSpPr>
        <p:spPr>
          <a:xfrm>
            <a:off x="3276600" y="2924175"/>
            <a:ext cx="2519363" cy="4249738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Выделение в качестве обязательного уровня общего образования дошкольной ступени</a:t>
            </a:r>
          </a:p>
        </p:txBody>
      </p:sp>
      <p:sp>
        <p:nvSpPr>
          <p:cNvPr id="7182" name="Содержимое 49"/>
          <p:cNvSpPr>
            <a:spLocks noGrp="1"/>
          </p:cNvSpPr>
          <p:nvPr>
            <p:ph sz="quarter" idx="4"/>
          </p:nvPr>
        </p:nvSpPr>
        <p:spPr>
          <a:xfrm>
            <a:off x="6011862" y="2997200"/>
            <a:ext cx="2840037" cy="417671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Изменение взглядов общества на процессы воспитания и развития детей до 7-ми лет</a:t>
            </a:r>
          </a:p>
        </p:txBody>
      </p:sp>
      <p:sp>
        <p:nvSpPr>
          <p:cNvPr id="54" name="Овал 53"/>
          <p:cNvSpPr/>
          <p:nvPr/>
        </p:nvSpPr>
        <p:spPr>
          <a:xfrm>
            <a:off x="1403648" y="1988840"/>
            <a:ext cx="792088" cy="7920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39952" y="1916832"/>
            <a:ext cx="792088" cy="7920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876256" y="1988840"/>
            <a:ext cx="792088" cy="7920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610574" y="2062589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083181" y="2062589"/>
            <a:ext cx="4411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346877" y="1990581"/>
            <a:ext cx="4411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333" y="5877272"/>
            <a:ext cx="8569325" cy="7683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непрерывности образования человека на разных  ступенях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7196" name="Picture 3" descr="C:\Users\3\Desktop\im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63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1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18" y="-4247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57961"/>
            <a:ext cx="8229600" cy="6429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89610"/>
              </p:ext>
            </p:extLst>
          </p:nvPr>
        </p:nvGraphicFramePr>
        <p:xfrm>
          <a:off x="250001" y="928670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961"/>
            <a:ext cx="1285908" cy="128590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6093296"/>
            <a:ext cx="8229600" cy="642954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ИНКЛЮЗИВНОЕ образование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1425</TotalTime>
  <Words>652</Words>
  <Application>Microsoft Office PowerPoint</Application>
  <PresentationFormat>Экран (4:3)</PresentationFormat>
  <Paragraphs>115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Arial Black</vt:lpstr>
      <vt:lpstr>Bookman Old Style</vt:lpstr>
      <vt:lpstr>Calibri</vt:lpstr>
      <vt:lpstr>Georgia</vt:lpstr>
      <vt:lpstr>Tahoma</vt:lpstr>
      <vt:lpstr>Times New Roman</vt:lpstr>
      <vt:lpstr>Trebuchet MS</vt:lpstr>
      <vt:lpstr>Wingdings</vt:lpstr>
      <vt:lpstr>Wingdings 2</vt:lpstr>
      <vt:lpstr>Изящная</vt:lpstr>
      <vt:lpstr>Ростовская область  г. Волгодонск</vt:lpstr>
      <vt:lpstr>  Нормативно-правовое обеспечение современного дошкольного образования </vt:lpstr>
      <vt:lpstr>Федеральный закон «Об образовании в Российской Федерации» от 29 декабря 2012 г., № 273-ФЗ</vt:lpstr>
      <vt:lpstr>Постановление г. Волгодонска от 02.09.2013 г. № 3579  «О родительской плате за содержание ребенка (присмотр и уход за ребенком) в муниципальных образовательных учреждениях»</vt:lpstr>
      <vt:lpstr>               </vt:lpstr>
      <vt:lpstr>Презентация PowerPoint</vt:lpstr>
      <vt:lpstr>Каковы причины ввода ФГОС ДО?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Образовательные области, выделенные в содержании</vt:lpstr>
      <vt:lpstr>42 % - высшее 58 % - среднее специальное 6 %   - учится в  институте</vt:lpstr>
      <vt:lpstr>Квалификационные категории  </vt:lpstr>
      <vt:lpstr>С 2011 – базовой площадкой «Приобщение детей к ценностям православной культуры, как средство социального развития духовно-нравственной личности дошкольника»</vt:lpstr>
      <vt:lpstr>2013 пилотная площадка по апробации примерной общеобразовательной программы «Мир открытий»</vt:lpstr>
      <vt:lpstr>Презентация PowerPoint</vt:lpstr>
      <vt:lpstr>В ДОУ созданы условия</vt:lpstr>
      <vt:lpstr>ИГРЫ ВОСКОБОВИЧА</vt:lpstr>
      <vt:lpstr>Презентация PowerPoint</vt:lpstr>
      <vt:lpstr>Презентация PowerPoint</vt:lpstr>
      <vt:lpstr>девайсы</vt:lpstr>
      <vt:lpstr>Презентация PowerPoint</vt:lpstr>
      <vt:lpstr>Кабинет психолога</vt:lpstr>
      <vt:lpstr>Спортивный зал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Швейцарский банк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Ростовская область  г. Волгодонск</dc:title>
  <dc:creator>_-staff-_</dc:creator>
  <cp:lastModifiedBy>kdeshko</cp:lastModifiedBy>
  <cp:revision>121</cp:revision>
  <cp:lastPrinted>2015-09-17T07:39:15Z</cp:lastPrinted>
  <dcterms:created xsi:type="dcterms:W3CDTF">2011-09-14T16:50:38Z</dcterms:created>
  <dcterms:modified xsi:type="dcterms:W3CDTF">2015-09-30T17:07:16Z</dcterms:modified>
</cp:coreProperties>
</file>